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8"/>
  </p:notesMasterIdLst>
  <p:handoutMasterIdLst>
    <p:handoutMasterId r:id="rId19"/>
  </p:handoutMasterIdLst>
  <p:sldIdLst>
    <p:sldId id="499" r:id="rId2"/>
    <p:sldId id="529" r:id="rId3"/>
    <p:sldId id="530" r:id="rId4"/>
    <p:sldId id="519" r:id="rId5"/>
    <p:sldId id="531" r:id="rId6"/>
    <p:sldId id="521" r:id="rId7"/>
    <p:sldId id="525" r:id="rId8"/>
    <p:sldId id="532" r:id="rId9"/>
    <p:sldId id="534" r:id="rId10"/>
    <p:sldId id="520" r:id="rId11"/>
    <p:sldId id="536" r:id="rId12"/>
    <p:sldId id="522" r:id="rId13"/>
    <p:sldId id="523" r:id="rId14"/>
    <p:sldId id="535" r:id="rId15"/>
    <p:sldId id="524" r:id="rId16"/>
    <p:sldId id="528"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F6600"/>
    <a:srgbClr val="9966FF"/>
    <a:srgbClr val="CC9900"/>
    <a:srgbClr val="FFFFFF"/>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64664" autoAdjust="0"/>
  </p:normalViewPr>
  <p:slideViewPr>
    <p:cSldViewPr>
      <p:cViewPr>
        <p:scale>
          <a:sx n="50" d="100"/>
          <a:sy n="50" d="100"/>
        </p:scale>
        <p:origin x="-413" y="17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75" d="100"/>
        <a:sy n="75" d="100"/>
      </p:scale>
      <p:origin x="0" y="4698"/>
    </p:cViewPr>
  </p:sorterViewPr>
  <p:notesViewPr>
    <p:cSldViewPr>
      <p:cViewPr>
        <p:scale>
          <a:sx n="75" d="100"/>
          <a:sy n="75" d="100"/>
        </p:scale>
        <p:origin x="-762"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4.xml"/><Relationship Id="rId7"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1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6"/>
          <p:cNvSpPr>
            <a:spLocks noChangeArrowheads="1" noTextEdit="1"/>
          </p:cNvSpPr>
          <p:nvPr>
            <p:ph type="sldImg" idx="2"/>
          </p:nvPr>
        </p:nvSpPr>
        <p:spPr bwMode="auto">
          <a:xfrm>
            <a:off x="1268413" y="725488"/>
            <a:ext cx="4783137" cy="3587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5" name="Rectangle 7"/>
          <p:cNvSpPr>
            <a:spLocks noGrp="1" noChangeArrowheads="1"/>
          </p:cNvSpPr>
          <p:nvPr>
            <p:ph type="body" sz="quarter" idx="3"/>
          </p:nvPr>
        </p:nvSpPr>
        <p:spPr bwMode="auto">
          <a:xfrm>
            <a:off x="1046163" y="4554538"/>
            <a:ext cx="5256212"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86" tIns="48693" rIns="97386" bIns="48693" numCol="1" anchor="t" anchorCtr="0" compatLnSpc="1">
            <a:prstTxWarp prst="textNoShape">
              <a:avLst/>
            </a:prstTxWarp>
          </a:bodyPr>
          <a:lstStyle/>
          <a:p>
            <a:pPr lvl="0"/>
            <a:r>
              <a:rPr lang="en-US" noProof="0" smtClean="0"/>
              <a:t>Click to edit</a:t>
            </a:r>
          </a:p>
        </p:txBody>
      </p:sp>
    </p:spTree>
    <p:extLst>
      <p:ext uri="{BB962C8B-B14F-4D97-AF65-F5344CB8AC3E}">
        <p14:creationId xmlns:p14="http://schemas.microsoft.com/office/powerpoint/2010/main" val="2565088885"/>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0"/>
      </a:spcBef>
      <a:spcAft>
        <a:spcPct val="20000"/>
      </a:spcAft>
      <a:buSzPct val="70000"/>
      <a:buFont typeface="Wingdings" pitchFamily="2" charset="2"/>
      <a:buChar char="n"/>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a:buFont typeface="Wingdings" pitchFamily="2" charset="2"/>
              <a:buNone/>
            </a:pPr>
            <a:r>
              <a:rPr lang="en-US" altLang="en-US" smtClean="0"/>
              <a:t>Set your priorities.  What do you want to accomplish with your money?</a:t>
            </a:r>
          </a:p>
          <a:p>
            <a:pPr>
              <a:buFont typeface="Wingdings" pitchFamily="2" charset="2"/>
              <a:buNone/>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a:buFont typeface="Wingdings" pitchFamily="2" charset="2"/>
              <a:buNone/>
            </a:pPr>
            <a:r>
              <a:rPr lang="en-US" altLang="en-US" smtClean="0"/>
              <a:t>A good budget is:</a:t>
            </a:r>
          </a:p>
          <a:p>
            <a:r>
              <a:rPr lang="en-US" altLang="en-US" smtClean="0"/>
              <a:t>Flexible:  It should change as your needs change.</a:t>
            </a:r>
          </a:p>
          <a:p>
            <a:r>
              <a:rPr lang="en-US" altLang="en-US" smtClean="0"/>
              <a:t>Ongoing:  It’s not a one-time event.  A budget should be part of your everyday life.</a:t>
            </a:r>
          </a:p>
          <a:p>
            <a:r>
              <a:rPr lang="en-US" altLang="en-US" smtClean="0"/>
              <a:t>Clear and easy to use:  12 page spreadsheets are out!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a:buFont typeface="Wingdings" pitchFamily="2" charset="2"/>
              <a:buNone/>
            </a:pPr>
            <a:r>
              <a:rPr lang="en-US" altLang="en-US" sz="1400" smtClean="0"/>
              <a:t>Be clear on what you make and how much you spend.</a:t>
            </a:r>
          </a:p>
          <a:p>
            <a:pPr>
              <a:buFont typeface="Wingdings" pitchFamily="2" charset="2"/>
              <a:buNone/>
            </a:pPr>
            <a:r>
              <a:rPr lang="en-US" altLang="en-US" sz="1400" smtClean="0"/>
              <a:t>Anticipate all of your potential expenses.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a:buFont typeface="Wingdings" pitchFamily="2" charset="2"/>
              <a:buNone/>
            </a:pPr>
            <a:r>
              <a:rPr lang="en-US" altLang="en-US" smtClean="0"/>
              <a:t>A good budget is:</a:t>
            </a:r>
          </a:p>
          <a:p>
            <a:r>
              <a:rPr lang="en-US" altLang="en-US" smtClean="0"/>
              <a:t>Flexible:  It should change as your needs change.</a:t>
            </a:r>
          </a:p>
          <a:p>
            <a:r>
              <a:rPr lang="en-US" altLang="en-US" smtClean="0"/>
              <a:t>Ongoing:  It’s not a one-time event.  A budget should be part of your everyday life.</a:t>
            </a:r>
          </a:p>
          <a:p>
            <a:r>
              <a:rPr lang="en-US" altLang="en-US" smtClean="0"/>
              <a:t>Clear and easy to use:  12 page spreadsheets are out!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a:buFont typeface="Wingdings" pitchFamily="2" charset="2"/>
              <a:buNone/>
            </a:pPr>
            <a:r>
              <a:rPr lang="en-US" altLang="en-US" smtClean="0"/>
              <a:t>A good rule of thumb is to keep at least three months’ worth of living expenses in your savings account just in case you run into an emergency like losing your job or your car breaks down.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xfrm>
            <a:off x="1257300" y="720725"/>
            <a:ext cx="4800600" cy="3600450"/>
          </a:xfrm>
          <a:ln/>
        </p:spPr>
      </p:sp>
      <p:sp>
        <p:nvSpPr>
          <p:cNvPr id="24579" name="Rectangle 3"/>
          <p:cNvSpPr>
            <a:spLocks noGrp="1" noChangeArrowheads="1"/>
          </p:cNvSpPr>
          <p:nvPr>
            <p:ph type="body" idx="1"/>
          </p:nvPr>
        </p:nvSpPr>
        <p:spPr>
          <a:xfrm>
            <a:off x="731838" y="4560888"/>
            <a:ext cx="5851525" cy="4319587"/>
          </a:xfrm>
          <a:noFill/>
        </p:spPr>
        <p:txBody>
          <a:bodyPr/>
          <a:lstStyle/>
          <a:p>
            <a:pPr marL="0" indent="0">
              <a:lnSpc>
                <a:spcPct val="90000"/>
              </a:lnSpc>
            </a:pPr>
            <a:r>
              <a:rPr lang="en-US" altLang="en-US" smtClean="0"/>
              <a:t>The personal savings rate is, essentially, the amount of after-tax income left once household bills are paid. As a percentage of income, it's declining. The personal savings rate used to be 10 percent of disposable income from 1974 to 1984, according to the Bureau of Labor Statistics. It fell to 4.8 percent by 1994, and was negative for all of 2005. As of January, the personal savings rate was minus 0.7 percent. </a:t>
            </a:r>
          </a:p>
          <a:p>
            <a:pPr marL="0" indent="0">
              <a:lnSpc>
                <a:spcPct val="90000"/>
              </a:lnSpc>
            </a:pPr>
            <a:endParaRPr lang="en-US" altLang="en-US" smtClean="0"/>
          </a:p>
          <a:p>
            <a:pPr marL="0" indent="0">
              <a:lnSpc>
                <a:spcPct val="90000"/>
              </a:lnSpc>
            </a:pPr>
            <a:r>
              <a:rPr lang="en-US" altLang="en-US" smtClean="0"/>
              <a:t>Americans not only spent all of their after-tax income in 2005  but had to dip into previous savings or increase borrowing.</a:t>
            </a:r>
          </a:p>
          <a:p>
            <a:pPr marL="0" indent="0">
              <a:lnSpc>
                <a:spcPct val="90000"/>
              </a:lnSpc>
            </a:pPr>
            <a:r>
              <a:rPr lang="en-US" altLang="en-US" smtClean="0"/>
              <a:t>The savings rate has been negative for an entire year only twice before — in 1932 and 1933 — two years when the country was struggling to cope with the Great Depression, a time of massive business failures and job layoffs.</a:t>
            </a:r>
          </a:p>
          <a:p>
            <a:pPr marL="0" indent="0">
              <a:lnSpc>
                <a:spcPct val="90000"/>
              </a:lnSpc>
            </a:pPr>
            <a:endParaRPr lang="en-US" altLang="en-US" smtClean="0"/>
          </a:p>
          <a:p>
            <a:pPr marL="0" indent="0">
              <a:lnSpc>
                <a:spcPct val="90000"/>
              </a:lnSpc>
            </a:pPr>
            <a:r>
              <a:rPr lang="en-US" altLang="en-US" smtClean="0"/>
              <a:t>One major reason that consumers felt confident in spending all of their disposable incomes and dipping into savings last year was that a booming housing market made them feel more wealthy. As their home prices surged at double-digit rates, that created what economists call a “wealth effect” that supported greater spending</a:t>
            </a:r>
          </a:p>
          <a:p>
            <a:pPr marL="0" indent="0">
              <a:lnSpc>
                <a:spcPct val="90000"/>
              </a:lnSpc>
            </a:pPr>
            <a:endParaRPr lang="en-US" altLang="en-US" smtClean="0"/>
          </a:p>
          <a:p>
            <a:pPr marL="0" indent="0">
              <a:lnSpc>
                <a:spcPct val="90000"/>
              </a:lnSpc>
            </a:pPr>
            <a:r>
              <a:rPr lang="en-US" altLang="en-US" smtClean="0"/>
              <a:t>Source:  The Bureau of Labor Statistics, March 2006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1257300" y="720725"/>
            <a:ext cx="4800600" cy="3600450"/>
          </a:xfrm>
          <a:ln/>
        </p:spPr>
      </p:sp>
      <p:sp>
        <p:nvSpPr>
          <p:cNvPr id="25603" name="Rectangle 3"/>
          <p:cNvSpPr>
            <a:spLocks noGrp="1" noChangeArrowheads="1"/>
          </p:cNvSpPr>
          <p:nvPr>
            <p:ph type="body" idx="1"/>
          </p:nvPr>
        </p:nvSpPr>
        <p:spPr>
          <a:xfrm>
            <a:off x="731838" y="4560888"/>
            <a:ext cx="5851525" cy="4319587"/>
          </a:xfrm>
          <a:noFill/>
        </p:spPr>
        <p:txBody>
          <a:bodyPr/>
          <a:lstStyle/>
          <a:p>
            <a:pPr marL="0" indent="0"/>
            <a:r>
              <a:rPr lang="en-US" altLang="en-US" smtClean="0"/>
              <a:t>Save $2,000 per year from age 19 – 26</a:t>
            </a:r>
          </a:p>
          <a:p>
            <a:pPr marL="0" indent="0"/>
            <a:r>
              <a:rPr lang="en-US" altLang="en-US" smtClean="0"/>
              <a:t>Invest a total of $16,000 over 8 years and then don’t invest anything else</a:t>
            </a:r>
          </a:p>
          <a:p>
            <a:pPr marL="0" indent="0"/>
            <a:endParaRPr lang="en-US" altLang="en-US" smtClean="0"/>
          </a:p>
          <a:p>
            <a:pPr marL="0" indent="0"/>
            <a:r>
              <a:rPr lang="en-US" altLang="en-US" smtClean="0"/>
              <a:t>Save $2,000 per year from age 27 – 65</a:t>
            </a:r>
          </a:p>
          <a:p>
            <a:pPr marL="0" indent="0"/>
            <a:r>
              <a:rPr lang="en-US" altLang="en-US" smtClean="0"/>
              <a:t>Invest a total of $78,000 over 39 years</a:t>
            </a:r>
          </a:p>
          <a:p>
            <a:pPr marL="0" indent="0"/>
            <a:endParaRPr lang="en-US" altLang="en-US" smtClean="0"/>
          </a:p>
          <a:p>
            <a:pPr marL="0" indent="0"/>
            <a:r>
              <a:rPr lang="en-US" altLang="en-US" smtClean="0"/>
              <a:t>Based on 10% annual rate of return</a:t>
            </a:r>
          </a:p>
          <a:p>
            <a:pPr marL="0" indent="0"/>
            <a:r>
              <a:rPr lang="en-US" altLang="en-US" smtClean="0"/>
              <a:t>Source:  Smart Women Finish Rich, pg 223.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xfrm>
            <a:off x="1257300" y="720725"/>
            <a:ext cx="4800600" cy="3600450"/>
          </a:xfrm>
          <a:ln/>
        </p:spPr>
      </p:sp>
      <p:sp>
        <p:nvSpPr>
          <p:cNvPr id="26627" name="Rectangle 3"/>
          <p:cNvSpPr>
            <a:spLocks noGrp="1" noChangeArrowheads="1"/>
          </p:cNvSpPr>
          <p:nvPr>
            <p:ph type="body" idx="1"/>
          </p:nvPr>
        </p:nvSpPr>
        <p:spPr>
          <a:xfrm>
            <a:off x="731838" y="4560888"/>
            <a:ext cx="5851525" cy="4319587"/>
          </a:xfrm>
          <a:noFill/>
        </p:spPr>
        <p:txBody>
          <a:bodyPr/>
          <a:lstStyle/>
          <a:p>
            <a:pPr marL="0" indent="0">
              <a:buFont typeface="Wingdings" pitchFamily="2" charset="2"/>
              <a:buNone/>
            </a:pPr>
            <a:r>
              <a:rPr lang="en-US" altLang="en-US" smtClean="0"/>
              <a:t>It’s hard to differentiate between needs and wants. What are some more examples of each?</a:t>
            </a:r>
          </a:p>
          <a:p>
            <a:pPr marL="0" indent="0"/>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a:lnSpc>
                <a:spcPct val="80000"/>
              </a:lnSpc>
              <a:buFont typeface="Wingdings" pitchFamily="2" charset="2"/>
              <a:buNone/>
            </a:pPr>
            <a:r>
              <a:rPr lang="en-US" altLang="en-US" sz="800" smtClean="0"/>
              <a:t>c  If you buy fewer groceries and eat out more, your food expenses will go up.   If you follow these tips, you will reduce your grocery bill and create less variability between your grocery bills from week-to-week. </a:t>
            </a:r>
          </a:p>
          <a:p>
            <a:pPr>
              <a:lnSpc>
                <a:spcPct val="80000"/>
              </a:lnSpc>
              <a:buFont typeface="Wingdings" pitchFamily="2" charset="2"/>
              <a:buNone/>
            </a:pPr>
            <a:endParaRPr lang="en-US" altLang="en-US" sz="800" smtClean="0"/>
          </a:p>
          <a:p>
            <a:pPr>
              <a:lnSpc>
                <a:spcPct val="80000"/>
              </a:lnSpc>
            </a:pPr>
            <a:r>
              <a:rPr lang="en-US" altLang="en-US" sz="900" smtClean="0"/>
              <a:t>Make a shopping list</a:t>
            </a:r>
          </a:p>
          <a:p>
            <a:pPr>
              <a:lnSpc>
                <a:spcPct val="80000"/>
              </a:lnSpc>
              <a:buFont typeface="Wingdings" pitchFamily="2" charset="2"/>
              <a:buNone/>
            </a:pPr>
            <a:r>
              <a:rPr lang="en-US" altLang="en-US" sz="800" smtClean="0"/>
              <a:t>Deviating from your list usually causes you to buy things you don’t really need — and impulse buying can significantly add to your bill. Limiting yourself to one trip a week will also keep you on track with your list. Those extra trips almost always end with more in your cart than you set out to buy. </a:t>
            </a:r>
          </a:p>
          <a:p>
            <a:pPr>
              <a:lnSpc>
                <a:spcPct val="80000"/>
              </a:lnSpc>
              <a:buFont typeface="Wingdings" pitchFamily="2" charset="2"/>
              <a:buNone/>
            </a:pPr>
            <a:endParaRPr lang="en-US" altLang="en-US" sz="900" smtClean="0"/>
          </a:p>
          <a:p>
            <a:pPr>
              <a:lnSpc>
                <a:spcPct val="80000"/>
              </a:lnSpc>
            </a:pPr>
            <a:r>
              <a:rPr lang="en-US" altLang="en-US" sz="900" smtClean="0"/>
              <a:t>Study grocery ads</a:t>
            </a:r>
          </a:p>
          <a:p>
            <a:pPr>
              <a:lnSpc>
                <a:spcPct val="80000"/>
              </a:lnSpc>
              <a:buFont typeface="Wingdings" pitchFamily="2" charset="2"/>
              <a:buNone/>
            </a:pPr>
            <a:r>
              <a:rPr lang="en-US" altLang="en-US" sz="800" smtClean="0"/>
              <a:t>Note what’s on sale, and plan your menu around sale items. Just make sure the sale items you buy are ones you will really use. Pick two stores to shop at — going to more will take too much time and use up any savings in gas money. Make one of the stores an outlet store, and consider shopping there first. Then you can buy at the main grocery store what you couldn’t find at a cheaper price at the outlet store. </a:t>
            </a:r>
          </a:p>
          <a:p>
            <a:pPr>
              <a:lnSpc>
                <a:spcPct val="80000"/>
              </a:lnSpc>
              <a:buFont typeface="Wingdings" pitchFamily="2" charset="2"/>
              <a:buNone/>
            </a:pPr>
            <a:endParaRPr lang="en-US" altLang="en-US" sz="900" smtClean="0"/>
          </a:p>
          <a:p>
            <a:pPr>
              <a:lnSpc>
                <a:spcPct val="80000"/>
              </a:lnSpc>
            </a:pPr>
            <a:r>
              <a:rPr lang="en-US" altLang="en-US" sz="900" smtClean="0"/>
              <a:t>Buy store-brand products</a:t>
            </a:r>
          </a:p>
          <a:p>
            <a:pPr>
              <a:lnSpc>
                <a:spcPct val="80000"/>
              </a:lnSpc>
              <a:buFont typeface="Wingdings" pitchFamily="2" charset="2"/>
              <a:buNone/>
            </a:pPr>
            <a:r>
              <a:rPr lang="en-US" altLang="en-US" sz="800" smtClean="0"/>
              <a:t>Brand-name products almost always cost more than store brands.  Shoppers should also realize that store brands are often made by the same companies that make brand-name products. In these cases, the food inside each package is the same; the only difference is the package itself. Coupon clipping might not be as helpful as you think because most coupons are put out by brand-name companies.</a:t>
            </a:r>
          </a:p>
          <a:p>
            <a:pPr>
              <a:lnSpc>
                <a:spcPct val="80000"/>
              </a:lnSpc>
              <a:buFont typeface="Wingdings" pitchFamily="2" charset="2"/>
              <a:buNone/>
            </a:pPr>
            <a:endParaRPr lang="en-US" altLang="en-US" sz="900" smtClean="0"/>
          </a:p>
          <a:p>
            <a:pPr>
              <a:lnSpc>
                <a:spcPct val="80000"/>
              </a:lnSpc>
            </a:pPr>
            <a:r>
              <a:rPr lang="en-US" altLang="en-US" sz="900" smtClean="0"/>
              <a:t>Avoid impulse purchases</a:t>
            </a:r>
          </a:p>
          <a:p>
            <a:pPr>
              <a:lnSpc>
                <a:spcPct val="80000"/>
              </a:lnSpc>
              <a:buFont typeface="Wingdings" pitchFamily="2" charset="2"/>
              <a:buNone/>
            </a:pPr>
            <a:r>
              <a:rPr lang="en-US" altLang="en-US" sz="800" smtClean="0"/>
              <a:t>Don’t push your cart up and down all the aisles; stick to the ones that hold items on your list. In some stores, it’s best to shop the outer perimeter of the store, and avoid the middle aisles where many non-essential items are located. That doesn’t always work, however, as many stores are now sticking impulse-buy items in those outer aisles. At first, you may not even realize it, but think about how often you’ve seen glaze and shortcakes displayed right next to the fresh strawberries.</a:t>
            </a:r>
          </a:p>
          <a:p>
            <a:pPr>
              <a:lnSpc>
                <a:spcPct val="80000"/>
              </a:lnSpc>
              <a:buFont typeface="Wingdings" pitchFamily="2" charset="2"/>
              <a:buNone/>
            </a:pPr>
            <a:endParaRPr lang="en-US" altLang="en-US" sz="900" smtClean="0"/>
          </a:p>
          <a:p>
            <a:pPr>
              <a:lnSpc>
                <a:spcPct val="80000"/>
              </a:lnSpc>
            </a:pPr>
            <a:r>
              <a:rPr lang="en-US" altLang="en-US" sz="900" smtClean="0"/>
              <a:t>Learn the basic prices of your favorite foods.</a:t>
            </a:r>
          </a:p>
          <a:p>
            <a:pPr>
              <a:lnSpc>
                <a:spcPct val="80000"/>
              </a:lnSpc>
              <a:buFont typeface="Wingdings" pitchFamily="2" charset="2"/>
              <a:buNone/>
            </a:pPr>
            <a:r>
              <a:rPr lang="en-US" altLang="en-US" sz="800" smtClean="0"/>
              <a:t>This may take some time and serious study at the grocery store, but it’s the only way to know if something is a bargain. Also, use simple math to figure out if the popular come-on for “10 cans for $10” is really a good deal. And remember: you don’t always have to buy all 10 cans; the price for that kind of deal may be set per can. </a:t>
            </a:r>
            <a:endParaRPr lang="en-US" altLang="en-US" sz="900" smtClean="0"/>
          </a:p>
          <a:p>
            <a:pPr>
              <a:lnSpc>
                <a:spcPct val="80000"/>
              </a:lnSpc>
              <a:buFont typeface="Wingdings" pitchFamily="2" charset="2"/>
              <a:buNone/>
            </a:pPr>
            <a:endParaRPr lang="en-US" alt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7C07-EC48-4BBC-A885-B545525BCC4A}" type="slidenum">
              <a:rPr lang="en-US"/>
              <a:pPr>
                <a:defRPr/>
              </a:pPr>
              <a:t>‹#›</a:t>
            </a:fld>
            <a:endParaRPr lang="en-US"/>
          </a:p>
        </p:txBody>
      </p:sp>
    </p:spTree>
    <p:extLst>
      <p:ext uri="{BB962C8B-B14F-4D97-AF65-F5344CB8AC3E}">
        <p14:creationId xmlns:p14="http://schemas.microsoft.com/office/powerpoint/2010/main" val="186336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474B0-94F0-4856-A56A-B98E07C682C4}" type="slidenum">
              <a:rPr lang="en-US"/>
              <a:pPr>
                <a:defRPr/>
              </a:pPr>
              <a:t>‹#›</a:t>
            </a:fld>
            <a:endParaRPr lang="en-US"/>
          </a:p>
        </p:txBody>
      </p:sp>
    </p:spTree>
    <p:extLst>
      <p:ext uri="{BB962C8B-B14F-4D97-AF65-F5344CB8AC3E}">
        <p14:creationId xmlns:p14="http://schemas.microsoft.com/office/powerpoint/2010/main" val="24698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5A1D0-7162-49B2-ABC2-DDBC1365ED73}" type="slidenum">
              <a:rPr lang="en-US"/>
              <a:pPr>
                <a:defRPr/>
              </a:pPr>
              <a:t>‹#›</a:t>
            </a:fld>
            <a:endParaRPr lang="en-US"/>
          </a:p>
        </p:txBody>
      </p:sp>
    </p:spTree>
    <p:extLst>
      <p:ext uri="{BB962C8B-B14F-4D97-AF65-F5344CB8AC3E}">
        <p14:creationId xmlns:p14="http://schemas.microsoft.com/office/powerpoint/2010/main" val="408235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05676B-F24A-4946-854F-A45F95172D51}" type="slidenum">
              <a:rPr lang="en-US"/>
              <a:pPr>
                <a:defRPr/>
              </a:pPr>
              <a:t>‹#›</a:t>
            </a:fld>
            <a:endParaRPr lang="en-US"/>
          </a:p>
        </p:txBody>
      </p:sp>
    </p:spTree>
    <p:extLst>
      <p:ext uri="{BB962C8B-B14F-4D97-AF65-F5344CB8AC3E}">
        <p14:creationId xmlns:p14="http://schemas.microsoft.com/office/powerpoint/2010/main" val="5187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2DD56-C64B-4751-A03F-44B573862026}" type="slidenum">
              <a:rPr lang="en-US"/>
              <a:pPr>
                <a:defRPr/>
              </a:pPr>
              <a:t>‹#›</a:t>
            </a:fld>
            <a:endParaRPr lang="en-US"/>
          </a:p>
        </p:txBody>
      </p:sp>
    </p:spTree>
    <p:extLst>
      <p:ext uri="{BB962C8B-B14F-4D97-AF65-F5344CB8AC3E}">
        <p14:creationId xmlns:p14="http://schemas.microsoft.com/office/powerpoint/2010/main" val="378162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0119FF9-3202-4FA9-A73E-02DE8EB642E4}" type="slidenum">
              <a:rPr lang="en-US"/>
              <a:pPr>
                <a:defRPr/>
              </a:pPr>
              <a:t>‹#›</a:t>
            </a:fld>
            <a:endParaRPr lang="en-US"/>
          </a:p>
        </p:txBody>
      </p:sp>
    </p:spTree>
    <p:extLst>
      <p:ext uri="{BB962C8B-B14F-4D97-AF65-F5344CB8AC3E}">
        <p14:creationId xmlns:p14="http://schemas.microsoft.com/office/powerpoint/2010/main" val="301758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F126C3-926E-499B-A3C8-949896636492}" type="slidenum">
              <a:rPr lang="en-US"/>
              <a:pPr>
                <a:defRPr/>
              </a:pPr>
              <a:t>‹#›</a:t>
            </a:fld>
            <a:endParaRPr lang="en-US"/>
          </a:p>
        </p:txBody>
      </p:sp>
    </p:spTree>
    <p:extLst>
      <p:ext uri="{BB962C8B-B14F-4D97-AF65-F5344CB8AC3E}">
        <p14:creationId xmlns:p14="http://schemas.microsoft.com/office/powerpoint/2010/main" val="410935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6F251-6A64-4792-901B-C2866B2AFF4A}" type="slidenum">
              <a:rPr lang="en-US"/>
              <a:pPr>
                <a:defRPr/>
              </a:pPr>
              <a:t>‹#›</a:t>
            </a:fld>
            <a:endParaRPr lang="en-US"/>
          </a:p>
        </p:txBody>
      </p:sp>
    </p:spTree>
    <p:extLst>
      <p:ext uri="{BB962C8B-B14F-4D97-AF65-F5344CB8AC3E}">
        <p14:creationId xmlns:p14="http://schemas.microsoft.com/office/powerpoint/2010/main" val="245242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5FDE1F-54C4-4137-A368-555ABF67B4C7}" type="slidenum">
              <a:rPr lang="en-US"/>
              <a:pPr>
                <a:defRPr/>
              </a:pPr>
              <a:t>‹#›</a:t>
            </a:fld>
            <a:endParaRPr lang="en-US"/>
          </a:p>
        </p:txBody>
      </p:sp>
    </p:spTree>
    <p:extLst>
      <p:ext uri="{BB962C8B-B14F-4D97-AF65-F5344CB8AC3E}">
        <p14:creationId xmlns:p14="http://schemas.microsoft.com/office/powerpoint/2010/main" val="399605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81F30-F3DB-4185-A19A-C2ABC7F87D66}" type="slidenum">
              <a:rPr lang="en-US"/>
              <a:pPr>
                <a:defRPr/>
              </a:pPr>
              <a:t>‹#›</a:t>
            </a:fld>
            <a:endParaRPr lang="en-US"/>
          </a:p>
        </p:txBody>
      </p:sp>
    </p:spTree>
    <p:extLst>
      <p:ext uri="{BB962C8B-B14F-4D97-AF65-F5344CB8AC3E}">
        <p14:creationId xmlns:p14="http://schemas.microsoft.com/office/powerpoint/2010/main" val="83407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322F12-4E9B-4A53-B6F0-C26E5C5DCF28}" type="slidenum">
              <a:rPr lang="en-US"/>
              <a:pPr>
                <a:defRPr/>
              </a:pPr>
              <a:t>‹#›</a:t>
            </a:fld>
            <a:endParaRPr lang="en-US"/>
          </a:p>
        </p:txBody>
      </p:sp>
    </p:spTree>
    <p:extLst>
      <p:ext uri="{BB962C8B-B14F-4D97-AF65-F5344CB8AC3E}">
        <p14:creationId xmlns:p14="http://schemas.microsoft.com/office/powerpoint/2010/main" val="326966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095F5C-1A12-4ABC-A2F6-022FAEBB2BFA}" type="slidenum">
              <a:rPr lang="en-US"/>
              <a:pPr>
                <a:defRPr/>
              </a:pPr>
              <a:t>‹#›</a:t>
            </a:fld>
            <a:endParaRPr lang="en-US"/>
          </a:p>
        </p:txBody>
      </p:sp>
    </p:spTree>
    <p:extLst>
      <p:ext uri="{BB962C8B-B14F-4D97-AF65-F5344CB8AC3E}">
        <p14:creationId xmlns:p14="http://schemas.microsoft.com/office/powerpoint/2010/main" val="179058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414136-B570-4F09-8136-4E3779EF4DEA}" type="slidenum">
              <a:rPr lang="en-US"/>
              <a:pPr>
                <a:defRPr/>
              </a:pPr>
              <a:t>‹#›</a:t>
            </a:fld>
            <a:endParaRPr lang="en-US"/>
          </a:p>
        </p:txBody>
      </p:sp>
    </p:spTree>
    <p:extLst>
      <p:ext uri="{BB962C8B-B14F-4D97-AF65-F5344CB8AC3E}">
        <p14:creationId xmlns:p14="http://schemas.microsoft.com/office/powerpoint/2010/main" val="357832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817CE0-091F-441A-B9E3-A3A167A9678A}" type="slidenum">
              <a:rPr lang="en-US"/>
              <a:pPr>
                <a:defRPr/>
              </a:pPr>
              <a:t>‹#›</a:t>
            </a:fld>
            <a:endParaRPr lang="en-US"/>
          </a:p>
        </p:txBody>
      </p:sp>
    </p:spTree>
    <p:extLst>
      <p:ext uri="{BB962C8B-B14F-4D97-AF65-F5344CB8AC3E}">
        <p14:creationId xmlns:p14="http://schemas.microsoft.com/office/powerpoint/2010/main" val="41442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D9E1D9-8D45-436C-9426-465D6FC404CD}" type="slidenum">
              <a:rPr lang="en-US"/>
              <a:pPr>
                <a:defRPr/>
              </a:pPr>
              <a:t>‹#›</a:t>
            </a:fld>
            <a:endParaRPr lang="en-US"/>
          </a:p>
        </p:txBody>
      </p:sp>
    </p:spTree>
    <p:extLst>
      <p:ext uri="{BB962C8B-B14F-4D97-AF65-F5344CB8AC3E}">
        <p14:creationId xmlns:p14="http://schemas.microsoft.com/office/powerpoint/2010/main" val="118036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0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80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80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9462BA-92B6-459C-BAF6-796FCBCAE1C4}" type="slidenum">
              <a:rPr lang="en-US"/>
              <a:pPr>
                <a:defRPr/>
              </a:pPr>
              <a:t>‹#›</a:t>
            </a:fld>
            <a:endParaRPr lang="en-US"/>
          </a:p>
        </p:txBody>
      </p:sp>
      <p:grpSp>
        <p:nvGrpSpPr>
          <p:cNvPr id="1031" name="Group 7"/>
          <p:cNvGrpSpPr>
            <a:grpSpLocks/>
          </p:cNvGrpSpPr>
          <p:nvPr/>
        </p:nvGrpSpPr>
        <p:grpSpPr bwMode="auto">
          <a:xfrm rot="5400000">
            <a:off x="4457700" y="2171700"/>
            <a:ext cx="228600" cy="9144000"/>
            <a:chOff x="0" y="1"/>
            <a:chExt cx="576" cy="4319"/>
          </a:xfrm>
        </p:grpSpPr>
        <p:sp>
          <p:nvSpPr>
            <p:cNvPr id="1037" name="Rectangle 8"/>
            <p:cNvSpPr>
              <a:spLocks noChangeArrowheads="1"/>
            </p:cNvSpPr>
            <p:nvPr userDrawn="1"/>
          </p:nvSpPr>
          <p:spPr bwMode="auto">
            <a:xfrm rot="-5400000">
              <a:off x="-259" y="261"/>
              <a:ext cx="1094" cy="576"/>
            </a:xfrm>
            <a:prstGeom prst="rect">
              <a:avLst/>
            </a:prstGeom>
            <a:solidFill>
              <a:srgbClr val="FFD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38" name="Rectangle 9"/>
            <p:cNvSpPr>
              <a:spLocks noChangeArrowheads="1"/>
            </p:cNvSpPr>
            <p:nvPr userDrawn="1"/>
          </p:nvSpPr>
          <p:spPr bwMode="auto">
            <a:xfrm rot="-5400000">
              <a:off x="-259" y="1355"/>
              <a:ext cx="1094" cy="576"/>
            </a:xfrm>
            <a:prstGeom prst="rect">
              <a:avLst/>
            </a:prstGeom>
            <a:solidFill>
              <a:srgbClr val="9DBA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39" name="Rectangle 10"/>
            <p:cNvSpPr>
              <a:spLocks noChangeArrowheads="1"/>
            </p:cNvSpPr>
            <p:nvPr userDrawn="1"/>
          </p:nvSpPr>
          <p:spPr bwMode="auto">
            <a:xfrm rot="-5400000">
              <a:off x="-259" y="2449"/>
              <a:ext cx="1094" cy="576"/>
            </a:xfrm>
            <a:prstGeom prst="rect">
              <a:avLst/>
            </a:prstGeom>
            <a:solidFill>
              <a:srgbClr val="F495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40" name="Rectangle 11"/>
            <p:cNvSpPr>
              <a:spLocks noChangeArrowheads="1"/>
            </p:cNvSpPr>
            <p:nvPr userDrawn="1"/>
          </p:nvSpPr>
          <p:spPr bwMode="auto">
            <a:xfrm rot="-5400000">
              <a:off x="-259" y="3486"/>
              <a:ext cx="1094" cy="576"/>
            </a:xfrm>
            <a:prstGeom prst="rect">
              <a:avLst/>
            </a:prstGeom>
            <a:solidFill>
              <a:srgbClr val="890C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grpSp>
      <p:grpSp>
        <p:nvGrpSpPr>
          <p:cNvPr id="1032" name="Group 12"/>
          <p:cNvGrpSpPr>
            <a:grpSpLocks/>
          </p:cNvGrpSpPr>
          <p:nvPr/>
        </p:nvGrpSpPr>
        <p:grpSpPr bwMode="auto">
          <a:xfrm>
            <a:off x="0" y="1588"/>
            <a:ext cx="228600" cy="6856412"/>
            <a:chOff x="0" y="1"/>
            <a:chExt cx="576" cy="4319"/>
          </a:xfrm>
        </p:grpSpPr>
        <p:sp>
          <p:nvSpPr>
            <p:cNvPr id="1033" name="Rectangle 13"/>
            <p:cNvSpPr>
              <a:spLocks noChangeArrowheads="1"/>
            </p:cNvSpPr>
            <p:nvPr userDrawn="1"/>
          </p:nvSpPr>
          <p:spPr bwMode="auto">
            <a:xfrm rot="-5400000">
              <a:off x="-259" y="260"/>
              <a:ext cx="1094" cy="576"/>
            </a:xfrm>
            <a:prstGeom prst="rect">
              <a:avLst/>
            </a:prstGeom>
            <a:solidFill>
              <a:srgbClr val="FFD1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34" name="Rectangle 14"/>
            <p:cNvSpPr>
              <a:spLocks noChangeArrowheads="1"/>
            </p:cNvSpPr>
            <p:nvPr userDrawn="1"/>
          </p:nvSpPr>
          <p:spPr bwMode="auto">
            <a:xfrm rot="-5400000">
              <a:off x="-259" y="1354"/>
              <a:ext cx="1094" cy="576"/>
            </a:xfrm>
            <a:prstGeom prst="rect">
              <a:avLst/>
            </a:prstGeom>
            <a:solidFill>
              <a:srgbClr val="9DBA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35" name="Rectangle 15"/>
            <p:cNvSpPr>
              <a:spLocks noChangeArrowheads="1"/>
            </p:cNvSpPr>
            <p:nvPr userDrawn="1"/>
          </p:nvSpPr>
          <p:spPr bwMode="auto">
            <a:xfrm rot="-5400000">
              <a:off x="-259" y="2448"/>
              <a:ext cx="1094" cy="576"/>
            </a:xfrm>
            <a:prstGeom prst="rect">
              <a:avLst/>
            </a:prstGeom>
            <a:solidFill>
              <a:srgbClr val="F495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sp>
          <p:nvSpPr>
            <p:cNvPr id="1036" name="Rectangle 16"/>
            <p:cNvSpPr>
              <a:spLocks noChangeArrowheads="1"/>
            </p:cNvSpPr>
            <p:nvPr userDrawn="1"/>
          </p:nvSpPr>
          <p:spPr bwMode="auto">
            <a:xfrm rot="-5400000">
              <a:off x="-259" y="3485"/>
              <a:ext cx="1094" cy="576"/>
            </a:xfrm>
            <a:prstGeom prst="rect">
              <a:avLst/>
            </a:prstGeom>
            <a:solidFill>
              <a:srgbClr val="890C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4000" smtClean="0">
                <a:solidFill>
                  <a:srgbClr val="CC9900"/>
                </a:solidFill>
                <a:latin typeface="Comic Sans MS" pitchFamily="66" charset="0"/>
              </a:endParaRPr>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Grp="1" noChangeArrowheads="1"/>
          </p:cNvSpPr>
          <p:nvPr>
            <p:ph type="ctrTitle"/>
          </p:nvPr>
        </p:nvSpPr>
        <p:spPr>
          <a:xfrm>
            <a:off x="4191000" y="2130425"/>
            <a:ext cx="4267200" cy="3051175"/>
          </a:xfrm>
          <a:noFill/>
        </p:spPr>
        <p:txBody>
          <a:bodyPr/>
          <a:lstStyle/>
          <a:p>
            <a:pPr eaLnBrk="1" hangingPunct="1"/>
            <a:r>
              <a:rPr lang="en-US" altLang="en-US" b="1" smtClean="0"/>
              <a:t>Budgeting</a:t>
            </a:r>
            <a:r>
              <a:rPr lang="en-US" altLang="en-US" smtClean="0"/>
              <a:t/>
            </a:r>
            <a:br>
              <a:rPr lang="en-US" altLang="en-US" smtClean="0"/>
            </a:br>
            <a:endParaRPr lang="en-US" altLang="en-US" smtClean="0"/>
          </a:p>
        </p:txBody>
      </p:sp>
      <p:pic>
        <p:nvPicPr>
          <p:cNvPr id="2051" name="Picture 12" descr="cj_logo_withsquares_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33591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Expenses</a:t>
            </a:r>
          </a:p>
        </p:txBody>
      </p:sp>
      <p:sp>
        <p:nvSpPr>
          <p:cNvPr id="11267" name="Rectangle 3"/>
          <p:cNvSpPr>
            <a:spLocks noGrp="1" noChangeArrowheads="1"/>
          </p:cNvSpPr>
          <p:nvPr>
            <p:ph type="body" sz="half" idx="1"/>
          </p:nvPr>
        </p:nvSpPr>
        <p:spPr>
          <a:xfrm>
            <a:off x="457200" y="1600200"/>
            <a:ext cx="3581400" cy="4876800"/>
          </a:xfrm>
        </p:spPr>
        <p:txBody>
          <a:bodyPr/>
          <a:lstStyle/>
          <a:p>
            <a:pPr marL="400050" indent="-400050" eaLnBrk="1" hangingPunct="1"/>
            <a:r>
              <a:rPr lang="en-US" altLang="en-US" sz="2400" smtClean="0"/>
              <a:t>Expense:  A cost to meet a need or pay a debt</a:t>
            </a:r>
          </a:p>
          <a:p>
            <a:pPr marL="400050" indent="-400050" eaLnBrk="1" hangingPunct="1"/>
            <a:r>
              <a:rPr lang="en-US" altLang="en-US" sz="2400" smtClean="0"/>
              <a:t>Types of expenses</a:t>
            </a:r>
          </a:p>
          <a:p>
            <a:pPr marL="800100" lvl="1" eaLnBrk="1" hangingPunct="1"/>
            <a:r>
              <a:rPr lang="en-US" altLang="en-US" sz="2400" smtClean="0"/>
              <a:t>Fixed</a:t>
            </a:r>
          </a:p>
          <a:p>
            <a:pPr marL="800100" lvl="1" eaLnBrk="1" hangingPunct="1"/>
            <a:r>
              <a:rPr lang="en-US" altLang="en-US" sz="2400" smtClean="0"/>
              <a:t>Variable</a:t>
            </a:r>
          </a:p>
          <a:p>
            <a:pPr marL="800100" lvl="1" eaLnBrk="1" hangingPunct="1"/>
            <a:r>
              <a:rPr lang="en-US" altLang="en-US" sz="2400" smtClean="0"/>
              <a:t>Discretionary</a:t>
            </a:r>
          </a:p>
          <a:p>
            <a:pPr marL="800100" lvl="1" eaLnBrk="1" hangingPunct="1"/>
            <a:endParaRPr lang="en-US" altLang="en-US" sz="2400" smtClean="0"/>
          </a:p>
        </p:txBody>
      </p:sp>
      <p:pic>
        <p:nvPicPr>
          <p:cNvPr id="11268" name="Picture 8" descr="781094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600200"/>
            <a:ext cx="4033838" cy="2522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Needs vs. Wants</a:t>
            </a:r>
            <a:endParaRPr lang="en-US" altLang="en-US" sz="3000" smtClean="0"/>
          </a:p>
        </p:txBody>
      </p:sp>
      <p:sp>
        <p:nvSpPr>
          <p:cNvPr id="12291" name="Rectangle 3"/>
          <p:cNvSpPr>
            <a:spLocks noGrp="1" noChangeArrowheads="1"/>
          </p:cNvSpPr>
          <p:nvPr>
            <p:ph type="body" sz="half" idx="1"/>
          </p:nvPr>
        </p:nvSpPr>
        <p:spPr/>
        <p:txBody>
          <a:bodyPr/>
          <a:lstStyle/>
          <a:p>
            <a:pPr eaLnBrk="1" hangingPunct="1">
              <a:lnSpc>
                <a:spcPct val="90000"/>
              </a:lnSpc>
            </a:pPr>
            <a:r>
              <a:rPr lang="en-US" altLang="en-US" sz="2800" b="1" i="1" smtClean="0"/>
              <a:t>Needs</a:t>
            </a:r>
            <a:r>
              <a:rPr lang="en-US" altLang="en-US" sz="2800" smtClean="0"/>
              <a:t> are essentials</a:t>
            </a:r>
          </a:p>
          <a:p>
            <a:pPr lvl="1" eaLnBrk="1" hangingPunct="1">
              <a:lnSpc>
                <a:spcPct val="90000"/>
              </a:lnSpc>
            </a:pPr>
            <a:r>
              <a:rPr lang="en-US" altLang="en-US" sz="2400" smtClean="0"/>
              <a:t>Food</a:t>
            </a:r>
          </a:p>
          <a:p>
            <a:pPr lvl="1" eaLnBrk="1" hangingPunct="1">
              <a:lnSpc>
                <a:spcPct val="90000"/>
              </a:lnSpc>
            </a:pPr>
            <a:r>
              <a:rPr lang="en-US" altLang="en-US" sz="2400" smtClean="0"/>
              <a:t>Shelter</a:t>
            </a:r>
          </a:p>
          <a:p>
            <a:pPr lvl="1" eaLnBrk="1" hangingPunct="1">
              <a:lnSpc>
                <a:spcPct val="90000"/>
              </a:lnSpc>
            </a:pPr>
            <a:r>
              <a:rPr lang="en-US" altLang="en-US" sz="2400" smtClean="0"/>
              <a:t>Clothing</a:t>
            </a:r>
          </a:p>
          <a:p>
            <a:pPr lvl="1" eaLnBrk="1" hangingPunct="1">
              <a:lnSpc>
                <a:spcPct val="90000"/>
              </a:lnSpc>
            </a:pPr>
            <a:r>
              <a:rPr lang="en-US" altLang="en-US" sz="2400" smtClean="0"/>
              <a:t>Transportation</a:t>
            </a:r>
          </a:p>
          <a:p>
            <a:pPr eaLnBrk="1" hangingPunct="1">
              <a:lnSpc>
                <a:spcPct val="90000"/>
              </a:lnSpc>
            </a:pPr>
            <a:r>
              <a:rPr lang="en-US" altLang="en-US" sz="2800" b="1" i="1" smtClean="0"/>
              <a:t>Wants</a:t>
            </a:r>
            <a:r>
              <a:rPr lang="en-US" altLang="en-US" sz="2800" smtClean="0"/>
              <a:t> are extras</a:t>
            </a:r>
          </a:p>
          <a:p>
            <a:pPr lvl="1" eaLnBrk="1" hangingPunct="1">
              <a:lnSpc>
                <a:spcPct val="90000"/>
              </a:lnSpc>
            </a:pPr>
            <a:r>
              <a:rPr lang="en-US" altLang="en-US" sz="2400" smtClean="0"/>
              <a:t>Eating out</a:t>
            </a:r>
          </a:p>
          <a:p>
            <a:pPr lvl="1" eaLnBrk="1" hangingPunct="1">
              <a:lnSpc>
                <a:spcPct val="90000"/>
              </a:lnSpc>
            </a:pPr>
            <a:r>
              <a:rPr lang="en-US" altLang="en-US" sz="2400" smtClean="0"/>
              <a:t>Big, expensive house</a:t>
            </a:r>
          </a:p>
          <a:p>
            <a:pPr lvl="1" eaLnBrk="1" hangingPunct="1">
              <a:lnSpc>
                <a:spcPct val="90000"/>
              </a:lnSpc>
            </a:pPr>
            <a:r>
              <a:rPr lang="en-US" altLang="en-US" sz="2400" smtClean="0"/>
              <a:t>Shop till you drop</a:t>
            </a:r>
          </a:p>
          <a:p>
            <a:pPr lvl="1" eaLnBrk="1" hangingPunct="1">
              <a:lnSpc>
                <a:spcPct val="90000"/>
              </a:lnSpc>
            </a:pPr>
            <a:r>
              <a:rPr lang="en-US" altLang="en-US" sz="2400" smtClean="0"/>
              <a:t>Brand-new or expensive car</a:t>
            </a:r>
          </a:p>
        </p:txBody>
      </p:sp>
      <p:pic>
        <p:nvPicPr>
          <p:cNvPr id="12292" name="Picture 4" descr="1920404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19150844"/>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Fixed Expenses</a:t>
            </a:r>
          </a:p>
        </p:txBody>
      </p:sp>
      <p:sp>
        <p:nvSpPr>
          <p:cNvPr id="13315" name="Rectangle 4"/>
          <p:cNvSpPr>
            <a:spLocks noGrp="1" noChangeArrowheads="1"/>
          </p:cNvSpPr>
          <p:nvPr>
            <p:ph type="body" sz="half" idx="1"/>
          </p:nvPr>
        </p:nvSpPr>
        <p:spPr>
          <a:xfrm>
            <a:off x="457200" y="1600200"/>
            <a:ext cx="4033838" cy="4525963"/>
          </a:xfrm>
        </p:spPr>
        <p:txBody>
          <a:bodyPr/>
          <a:lstStyle/>
          <a:p>
            <a:pPr marL="0" indent="0" eaLnBrk="1" hangingPunct="1">
              <a:buFontTx/>
              <a:buNone/>
            </a:pPr>
            <a:r>
              <a:rPr lang="en-US" altLang="en-US" sz="2400" smtClean="0"/>
              <a:t>A cost that occurs regularly and doesn’t vary in amount</a:t>
            </a:r>
          </a:p>
          <a:p>
            <a:pPr marL="800100" lvl="1" eaLnBrk="1" hangingPunct="1"/>
            <a:r>
              <a:rPr lang="en-US" altLang="en-US" sz="2200" smtClean="0"/>
              <a:t>Rent</a:t>
            </a:r>
          </a:p>
          <a:p>
            <a:pPr marL="800100" lvl="1" eaLnBrk="1" hangingPunct="1"/>
            <a:r>
              <a:rPr lang="en-US" altLang="en-US" sz="2200" smtClean="0"/>
              <a:t>Mortgage</a:t>
            </a:r>
          </a:p>
          <a:p>
            <a:pPr marL="800100" lvl="1" eaLnBrk="1" hangingPunct="1"/>
            <a:r>
              <a:rPr lang="en-US" altLang="en-US" sz="2200" smtClean="0"/>
              <a:t>Car payment</a:t>
            </a:r>
          </a:p>
          <a:p>
            <a:pPr marL="800100" lvl="1" eaLnBrk="1" hangingPunct="1"/>
            <a:r>
              <a:rPr lang="en-US" altLang="en-US" sz="2200" smtClean="0"/>
              <a:t>Insurance premium</a:t>
            </a:r>
          </a:p>
          <a:p>
            <a:pPr marL="800100" lvl="1" eaLnBrk="1" hangingPunct="1"/>
            <a:r>
              <a:rPr lang="en-US" altLang="en-US" sz="2200" smtClean="0"/>
              <a:t>School loans</a:t>
            </a:r>
          </a:p>
          <a:p>
            <a:pPr marL="800100" lvl="1" eaLnBrk="1" hangingPunct="1"/>
            <a:r>
              <a:rPr lang="en-US" altLang="en-US" sz="2200" smtClean="0"/>
              <a:t>Others?</a:t>
            </a:r>
          </a:p>
        </p:txBody>
      </p:sp>
      <p:pic>
        <p:nvPicPr>
          <p:cNvPr id="13316" name="Picture 16" descr="16219573"/>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52963" y="1624013"/>
            <a:ext cx="4033837" cy="214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18" descr="9998802"/>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52963" y="3949700"/>
            <a:ext cx="4033837" cy="215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eaLnBrk="1" hangingPunct="1"/>
            <a:r>
              <a:rPr lang="en-US" altLang="en-US" smtClean="0"/>
              <a:t>Variable Expenses</a:t>
            </a:r>
          </a:p>
        </p:txBody>
      </p:sp>
      <p:sp>
        <p:nvSpPr>
          <p:cNvPr id="14339" name="Rectangle 1027"/>
          <p:cNvSpPr>
            <a:spLocks noGrp="1" noChangeArrowheads="1"/>
          </p:cNvSpPr>
          <p:nvPr>
            <p:ph type="body" sz="half" idx="1"/>
          </p:nvPr>
        </p:nvSpPr>
        <p:spPr>
          <a:xfrm>
            <a:off x="457200" y="1600200"/>
            <a:ext cx="4033838" cy="4525963"/>
          </a:xfrm>
        </p:spPr>
        <p:txBody>
          <a:bodyPr/>
          <a:lstStyle/>
          <a:p>
            <a:pPr marL="0" indent="0" eaLnBrk="1" hangingPunct="1">
              <a:buFontTx/>
              <a:buNone/>
            </a:pPr>
            <a:r>
              <a:rPr lang="en-US" altLang="en-US" sz="2400" smtClean="0"/>
              <a:t>A cost that occurs regularly but may vary in amount:</a:t>
            </a:r>
          </a:p>
          <a:p>
            <a:pPr marL="800100" lvl="1" eaLnBrk="1" hangingPunct="1"/>
            <a:r>
              <a:rPr lang="en-US" altLang="en-US" sz="2200" smtClean="0"/>
              <a:t>Electricity</a:t>
            </a:r>
          </a:p>
          <a:p>
            <a:pPr marL="800100" lvl="1" eaLnBrk="1" hangingPunct="1"/>
            <a:r>
              <a:rPr lang="en-US" altLang="en-US" sz="2200" smtClean="0"/>
              <a:t>Water and Garbage</a:t>
            </a:r>
          </a:p>
          <a:p>
            <a:pPr marL="800100" lvl="1" eaLnBrk="1" hangingPunct="1"/>
            <a:r>
              <a:rPr lang="en-US" altLang="en-US" sz="2200" smtClean="0"/>
              <a:t>Telephone</a:t>
            </a:r>
          </a:p>
          <a:p>
            <a:pPr marL="800100" lvl="1" eaLnBrk="1" hangingPunct="1"/>
            <a:r>
              <a:rPr lang="en-US" altLang="en-US" sz="2200" smtClean="0"/>
              <a:t>Gasoline</a:t>
            </a:r>
          </a:p>
          <a:p>
            <a:pPr marL="800100" lvl="1" eaLnBrk="1" hangingPunct="1"/>
            <a:r>
              <a:rPr lang="en-US" altLang="en-US" sz="2200" smtClean="0"/>
              <a:t>Groceries</a:t>
            </a:r>
          </a:p>
          <a:p>
            <a:pPr marL="800100" lvl="1" eaLnBrk="1" hangingPunct="1"/>
            <a:r>
              <a:rPr lang="en-US" altLang="en-US" sz="2200" smtClean="0"/>
              <a:t>Others?</a:t>
            </a:r>
          </a:p>
        </p:txBody>
      </p:sp>
      <p:pic>
        <p:nvPicPr>
          <p:cNvPr id="14340" name="Picture 1044" descr="10005567"/>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52963" y="1622425"/>
            <a:ext cx="4033837" cy="215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1045" descr="7514026"/>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78488" y="3927475"/>
            <a:ext cx="1981200" cy="219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000" smtClean="0"/>
              <a:t>Ways to Reduce your Grocery Bill</a:t>
            </a:r>
          </a:p>
        </p:txBody>
      </p:sp>
      <p:sp>
        <p:nvSpPr>
          <p:cNvPr id="15363" name="Rectangle 3"/>
          <p:cNvSpPr>
            <a:spLocks noGrp="1" noChangeArrowheads="1"/>
          </p:cNvSpPr>
          <p:nvPr>
            <p:ph type="body" sz="half" idx="1"/>
          </p:nvPr>
        </p:nvSpPr>
        <p:spPr>
          <a:xfrm>
            <a:off x="457200" y="1600200"/>
            <a:ext cx="4033838" cy="4525963"/>
          </a:xfrm>
        </p:spPr>
        <p:txBody>
          <a:bodyPr/>
          <a:lstStyle/>
          <a:p>
            <a:pPr marL="0" indent="0" eaLnBrk="1" hangingPunct="1"/>
            <a:r>
              <a:rPr lang="en-US" altLang="en-US" sz="2600" smtClean="0"/>
              <a:t>Make a shopping list</a:t>
            </a:r>
          </a:p>
          <a:p>
            <a:pPr marL="0" indent="0" eaLnBrk="1" hangingPunct="1">
              <a:buFontTx/>
              <a:buNone/>
            </a:pPr>
            <a:endParaRPr lang="en-US" altLang="en-US" sz="2600" smtClean="0"/>
          </a:p>
          <a:p>
            <a:pPr marL="0" indent="0" eaLnBrk="1" hangingPunct="1"/>
            <a:r>
              <a:rPr lang="en-US" altLang="en-US" sz="2600" smtClean="0"/>
              <a:t>Study grocery ads</a:t>
            </a:r>
          </a:p>
          <a:p>
            <a:pPr marL="0" indent="0" eaLnBrk="1" hangingPunct="1">
              <a:buFontTx/>
              <a:buNone/>
            </a:pPr>
            <a:endParaRPr lang="en-US" altLang="en-US" sz="2600" smtClean="0"/>
          </a:p>
          <a:p>
            <a:pPr marL="0" indent="0" eaLnBrk="1" hangingPunct="1"/>
            <a:r>
              <a:rPr lang="en-US" altLang="en-US" sz="2600" smtClean="0"/>
              <a:t>Buy store-brand products</a:t>
            </a:r>
          </a:p>
          <a:p>
            <a:pPr marL="0" indent="0" eaLnBrk="1" hangingPunct="1">
              <a:buFontTx/>
              <a:buNone/>
            </a:pPr>
            <a:endParaRPr lang="en-US" altLang="en-US" sz="2600" smtClean="0"/>
          </a:p>
          <a:p>
            <a:pPr marL="0" indent="0" eaLnBrk="1" hangingPunct="1"/>
            <a:r>
              <a:rPr lang="en-US" altLang="en-US" sz="2600" smtClean="0"/>
              <a:t>Avoid impulse purchases</a:t>
            </a:r>
          </a:p>
          <a:p>
            <a:pPr marL="0" indent="0" eaLnBrk="1" hangingPunct="1">
              <a:buFontTx/>
              <a:buNone/>
            </a:pPr>
            <a:endParaRPr lang="en-US" altLang="en-US" sz="2600" smtClean="0"/>
          </a:p>
          <a:p>
            <a:pPr marL="0" indent="0" eaLnBrk="1" hangingPunct="1"/>
            <a:r>
              <a:rPr lang="en-US" altLang="en-US" sz="2600" smtClean="0"/>
              <a:t>Learn the basic prices of your favorite foods.</a:t>
            </a:r>
          </a:p>
        </p:txBody>
      </p:sp>
      <p:pic>
        <p:nvPicPr>
          <p:cNvPr id="15364" name="Picture 10" descr="grocery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65700" y="1600200"/>
            <a:ext cx="340201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11" descr="grocery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3962400"/>
            <a:ext cx="3352800" cy="216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Discretionary Expenses</a:t>
            </a:r>
          </a:p>
        </p:txBody>
      </p:sp>
      <p:sp>
        <p:nvSpPr>
          <p:cNvPr id="16387" name="Rectangle 3"/>
          <p:cNvSpPr>
            <a:spLocks noGrp="1" noChangeArrowheads="1"/>
          </p:cNvSpPr>
          <p:nvPr>
            <p:ph type="body" sz="half" idx="1"/>
          </p:nvPr>
        </p:nvSpPr>
        <p:spPr>
          <a:xfrm>
            <a:off x="457200" y="1600200"/>
            <a:ext cx="4033838" cy="4525963"/>
          </a:xfrm>
        </p:spPr>
        <p:txBody>
          <a:bodyPr/>
          <a:lstStyle/>
          <a:p>
            <a:pPr marL="0" indent="0" eaLnBrk="1" hangingPunct="1">
              <a:buFontTx/>
              <a:buNone/>
            </a:pPr>
            <a:r>
              <a:rPr lang="en-US" altLang="en-US" sz="2400" smtClean="0"/>
              <a:t>A cost determined by personal wants that may be controlled</a:t>
            </a:r>
          </a:p>
          <a:p>
            <a:pPr marL="800100" lvl="1" eaLnBrk="1" hangingPunct="1"/>
            <a:r>
              <a:rPr lang="en-US" altLang="en-US" sz="2200" smtClean="0"/>
              <a:t>Movies, videos, CDs</a:t>
            </a:r>
          </a:p>
          <a:p>
            <a:pPr marL="800100" lvl="1" eaLnBrk="1" hangingPunct="1"/>
            <a:r>
              <a:rPr lang="en-US" altLang="en-US" sz="2200" smtClean="0"/>
              <a:t>Sports</a:t>
            </a:r>
          </a:p>
          <a:p>
            <a:pPr marL="800100" lvl="1" eaLnBrk="1" hangingPunct="1"/>
            <a:r>
              <a:rPr lang="en-US" altLang="en-US" sz="2200" smtClean="0"/>
              <a:t>Eating out</a:t>
            </a:r>
          </a:p>
          <a:p>
            <a:pPr marL="800100" lvl="1" eaLnBrk="1" hangingPunct="1"/>
            <a:r>
              <a:rPr lang="en-US" altLang="en-US" sz="2200" smtClean="0"/>
              <a:t>Grooming and clothes</a:t>
            </a:r>
          </a:p>
          <a:p>
            <a:pPr marL="800100" lvl="1" eaLnBrk="1" hangingPunct="1"/>
            <a:r>
              <a:rPr lang="en-US" altLang="en-US" sz="2200" smtClean="0"/>
              <a:t>Concerts and plays</a:t>
            </a:r>
          </a:p>
          <a:p>
            <a:pPr marL="800100" lvl="1" eaLnBrk="1" hangingPunct="1"/>
            <a:r>
              <a:rPr lang="en-US" altLang="en-US" sz="2200" smtClean="0"/>
              <a:t>Vacations</a:t>
            </a:r>
          </a:p>
          <a:p>
            <a:pPr marL="800100" lvl="1" eaLnBrk="1" hangingPunct="1"/>
            <a:r>
              <a:rPr lang="en-US" altLang="en-US" sz="2200" smtClean="0"/>
              <a:t>Others?</a:t>
            </a:r>
          </a:p>
        </p:txBody>
      </p:sp>
      <p:pic>
        <p:nvPicPr>
          <p:cNvPr id="16388" name="Picture 25" descr="7256661"/>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52963" y="3984625"/>
            <a:ext cx="4033837" cy="208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26" descr="777184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52963" y="2182813"/>
            <a:ext cx="3989387" cy="1874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Budget Summary</a:t>
            </a:r>
          </a:p>
        </p:txBody>
      </p:sp>
      <p:sp>
        <p:nvSpPr>
          <p:cNvPr id="17411" name="Rectangle 4"/>
          <p:cNvSpPr>
            <a:spLocks noGrp="1" noChangeArrowheads="1"/>
          </p:cNvSpPr>
          <p:nvPr>
            <p:ph type="body" sz="half" idx="1"/>
          </p:nvPr>
        </p:nvSpPr>
        <p:spPr/>
        <p:txBody>
          <a:bodyPr/>
          <a:lstStyle/>
          <a:p>
            <a:pPr eaLnBrk="1" hangingPunct="1">
              <a:lnSpc>
                <a:spcPct val="120000"/>
              </a:lnSpc>
            </a:pPr>
            <a:r>
              <a:rPr lang="en-US" altLang="en-US" sz="2400" smtClean="0"/>
              <a:t>Establish a budget:</a:t>
            </a:r>
          </a:p>
          <a:p>
            <a:pPr lvl="1" eaLnBrk="1" hangingPunct="1">
              <a:lnSpc>
                <a:spcPct val="120000"/>
              </a:lnSpc>
            </a:pPr>
            <a:r>
              <a:rPr lang="en-US" altLang="en-US" sz="2200" smtClean="0"/>
              <a:t>Income</a:t>
            </a:r>
          </a:p>
          <a:p>
            <a:pPr lvl="1" eaLnBrk="1" hangingPunct="1">
              <a:lnSpc>
                <a:spcPct val="120000"/>
              </a:lnSpc>
            </a:pPr>
            <a:r>
              <a:rPr lang="en-US" altLang="en-US" sz="2200" smtClean="0"/>
              <a:t>Savings</a:t>
            </a:r>
          </a:p>
          <a:p>
            <a:pPr lvl="1" eaLnBrk="1" hangingPunct="1">
              <a:lnSpc>
                <a:spcPct val="120000"/>
              </a:lnSpc>
            </a:pPr>
            <a:r>
              <a:rPr lang="en-US" altLang="en-US" sz="2200" smtClean="0"/>
              <a:t>Expenses</a:t>
            </a:r>
          </a:p>
          <a:p>
            <a:pPr lvl="2" eaLnBrk="1" hangingPunct="1">
              <a:lnSpc>
                <a:spcPct val="120000"/>
              </a:lnSpc>
            </a:pPr>
            <a:r>
              <a:rPr lang="en-US" altLang="en-US" sz="2000" smtClean="0"/>
              <a:t>Fixed</a:t>
            </a:r>
          </a:p>
          <a:p>
            <a:pPr lvl="2" eaLnBrk="1" hangingPunct="1">
              <a:lnSpc>
                <a:spcPct val="120000"/>
              </a:lnSpc>
            </a:pPr>
            <a:r>
              <a:rPr lang="en-US" altLang="en-US" sz="2000" smtClean="0"/>
              <a:t>Variable</a:t>
            </a:r>
          </a:p>
          <a:p>
            <a:pPr lvl="2" eaLnBrk="1" hangingPunct="1">
              <a:lnSpc>
                <a:spcPct val="120000"/>
              </a:lnSpc>
            </a:pPr>
            <a:r>
              <a:rPr lang="en-US" altLang="en-US" sz="2000" smtClean="0"/>
              <a:t>Discretionary</a:t>
            </a:r>
          </a:p>
          <a:p>
            <a:pPr eaLnBrk="1" hangingPunct="1">
              <a:lnSpc>
                <a:spcPct val="120000"/>
              </a:lnSpc>
            </a:pPr>
            <a:r>
              <a:rPr lang="en-US" altLang="en-US" sz="2400" smtClean="0"/>
              <a:t>End up with a budget surplus and you’re a success!</a:t>
            </a:r>
          </a:p>
          <a:p>
            <a:pPr eaLnBrk="1" hangingPunct="1">
              <a:lnSpc>
                <a:spcPct val="120000"/>
              </a:lnSpc>
            </a:pPr>
            <a:endParaRPr lang="en-US" altLang="en-US" sz="2400" smtClean="0"/>
          </a:p>
        </p:txBody>
      </p:sp>
      <p:pic>
        <p:nvPicPr>
          <p:cNvPr id="17412" name="Picture 6" descr="budgeting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828800"/>
            <a:ext cx="4114800" cy="3859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What is a Budget?</a:t>
            </a:r>
          </a:p>
        </p:txBody>
      </p:sp>
      <p:sp>
        <p:nvSpPr>
          <p:cNvPr id="3075" name="Rectangle 3"/>
          <p:cNvSpPr>
            <a:spLocks noGrp="1" noChangeArrowheads="1"/>
          </p:cNvSpPr>
          <p:nvPr>
            <p:ph type="body" sz="half" idx="1"/>
          </p:nvPr>
        </p:nvSpPr>
        <p:spPr>
          <a:xfrm>
            <a:off x="457200" y="1600200"/>
            <a:ext cx="3352800" cy="4525963"/>
          </a:xfrm>
        </p:spPr>
        <p:txBody>
          <a:bodyPr/>
          <a:lstStyle/>
          <a:p>
            <a:pPr algn="ctr" eaLnBrk="1" hangingPunct="1"/>
            <a:r>
              <a:rPr lang="en-US" altLang="en-US" sz="2400" smtClean="0"/>
              <a:t>A plan for spending and saving money</a:t>
            </a:r>
          </a:p>
          <a:p>
            <a:pPr eaLnBrk="1" hangingPunct="1">
              <a:lnSpc>
                <a:spcPct val="120000"/>
              </a:lnSpc>
            </a:pPr>
            <a:r>
              <a:rPr lang="en-US" altLang="en-US" sz="2400" smtClean="0"/>
              <a:t>Most people think budgets are:</a:t>
            </a:r>
          </a:p>
          <a:p>
            <a:pPr lvl="1" eaLnBrk="1" hangingPunct="1">
              <a:lnSpc>
                <a:spcPct val="120000"/>
              </a:lnSpc>
            </a:pPr>
            <a:r>
              <a:rPr lang="en-US" altLang="en-US" sz="1800" smtClean="0"/>
              <a:t>Rigid and inflexible</a:t>
            </a:r>
          </a:p>
          <a:p>
            <a:pPr lvl="1" eaLnBrk="1" hangingPunct="1">
              <a:lnSpc>
                <a:spcPct val="120000"/>
              </a:lnSpc>
            </a:pPr>
            <a:r>
              <a:rPr lang="en-US" altLang="en-US" sz="1800" smtClean="0"/>
              <a:t>Painful – who wants to eat Top Ramen every night!</a:t>
            </a:r>
          </a:p>
          <a:p>
            <a:pPr lvl="1" eaLnBrk="1" hangingPunct="1">
              <a:lnSpc>
                <a:spcPct val="120000"/>
              </a:lnSpc>
            </a:pPr>
            <a:r>
              <a:rPr lang="en-US" altLang="en-US" sz="1800" smtClean="0"/>
              <a:t>No fun!</a:t>
            </a:r>
          </a:p>
          <a:p>
            <a:pPr eaLnBrk="1" hangingPunct="1">
              <a:buFontTx/>
              <a:buNone/>
            </a:pPr>
            <a:endParaRPr lang="en-US" altLang="en-US" sz="2400" smtClean="0"/>
          </a:p>
          <a:p>
            <a:pPr eaLnBrk="1" hangingPunct="1">
              <a:buFontTx/>
              <a:buNone/>
            </a:pPr>
            <a:endParaRPr lang="en-US" altLang="en-US" sz="2400" smtClean="0"/>
          </a:p>
        </p:txBody>
      </p:sp>
      <p:pic>
        <p:nvPicPr>
          <p:cNvPr id="3076" name="Picture 6" descr="758876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4038600" cy="289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8"/>
          <p:cNvSpPr txBox="1">
            <a:spLocks noChangeArrowheads="1"/>
          </p:cNvSpPr>
          <p:nvPr/>
        </p:nvSpPr>
        <p:spPr bwMode="auto">
          <a:xfrm>
            <a:off x="4876800" y="51816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A budget takes the fun out of money – Mason Cooley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Why Budgets Make Sense</a:t>
            </a:r>
          </a:p>
        </p:txBody>
      </p:sp>
      <p:sp>
        <p:nvSpPr>
          <p:cNvPr id="4099" name="Rectangle 3"/>
          <p:cNvSpPr>
            <a:spLocks noGrp="1" noChangeArrowheads="1"/>
          </p:cNvSpPr>
          <p:nvPr>
            <p:ph type="body" sz="half" idx="1"/>
          </p:nvPr>
        </p:nvSpPr>
        <p:spPr>
          <a:xfrm>
            <a:off x="457200" y="1600200"/>
            <a:ext cx="3352800" cy="4525963"/>
          </a:xfrm>
        </p:spPr>
        <p:txBody>
          <a:bodyPr/>
          <a:lstStyle/>
          <a:p>
            <a:pPr eaLnBrk="1" hangingPunct="1">
              <a:lnSpc>
                <a:spcPct val="120000"/>
              </a:lnSpc>
            </a:pPr>
            <a:r>
              <a:rPr lang="en-US" altLang="en-US" sz="2400" smtClean="0"/>
              <a:t>Budgets help you:</a:t>
            </a:r>
          </a:p>
          <a:p>
            <a:pPr lvl="1" eaLnBrk="1" hangingPunct="1">
              <a:lnSpc>
                <a:spcPct val="120000"/>
              </a:lnSpc>
            </a:pPr>
            <a:r>
              <a:rPr lang="en-US" altLang="en-US" sz="1800" smtClean="0"/>
              <a:t>Set priorities</a:t>
            </a:r>
          </a:p>
          <a:p>
            <a:pPr lvl="1" eaLnBrk="1" hangingPunct="1">
              <a:lnSpc>
                <a:spcPct val="120000"/>
              </a:lnSpc>
            </a:pPr>
            <a:r>
              <a:rPr lang="en-US" altLang="en-US" sz="1800" smtClean="0"/>
              <a:t>Achieve what’s important to you</a:t>
            </a:r>
          </a:p>
          <a:p>
            <a:pPr eaLnBrk="1" hangingPunct="1"/>
            <a:r>
              <a:rPr lang="en-US" altLang="en-US" sz="2400" smtClean="0"/>
              <a:t>A good budget is:</a:t>
            </a:r>
          </a:p>
          <a:p>
            <a:pPr lvl="1" eaLnBrk="1" hangingPunct="1"/>
            <a:r>
              <a:rPr lang="en-US" altLang="en-US" sz="2000" smtClean="0"/>
              <a:t>Realistic</a:t>
            </a:r>
          </a:p>
          <a:p>
            <a:pPr lvl="1" eaLnBrk="1" hangingPunct="1"/>
            <a:r>
              <a:rPr lang="en-US" altLang="en-US" sz="2000" smtClean="0"/>
              <a:t>Ongoing</a:t>
            </a:r>
          </a:p>
          <a:p>
            <a:pPr lvl="1" eaLnBrk="1" hangingPunct="1"/>
            <a:r>
              <a:rPr lang="en-US" altLang="en-US" sz="2000" smtClean="0"/>
              <a:t>Clear and easy to use</a:t>
            </a:r>
          </a:p>
        </p:txBody>
      </p:sp>
      <p:pic>
        <p:nvPicPr>
          <p:cNvPr id="4100" name="Picture 7" descr="budgeting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95538"/>
            <a:ext cx="4038600" cy="293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r>
              <a:rPr lang="en-US" altLang="en-US" smtClean="0"/>
              <a:t>Budget Categories</a:t>
            </a:r>
          </a:p>
        </p:txBody>
      </p:sp>
      <p:sp>
        <p:nvSpPr>
          <p:cNvPr id="5123" name="Rectangle 7"/>
          <p:cNvSpPr>
            <a:spLocks noGrp="1" noChangeArrowheads="1"/>
          </p:cNvSpPr>
          <p:nvPr>
            <p:ph type="body" sz="half" idx="1"/>
          </p:nvPr>
        </p:nvSpPr>
        <p:spPr>
          <a:xfrm>
            <a:off x="457200" y="1600200"/>
            <a:ext cx="4033838" cy="4525963"/>
          </a:xfrm>
        </p:spPr>
        <p:txBody>
          <a:bodyPr/>
          <a:lstStyle/>
          <a:p>
            <a:pPr eaLnBrk="1" hangingPunct="1"/>
            <a:r>
              <a:rPr lang="en-US" altLang="en-US" smtClean="0"/>
              <a:t>Income</a:t>
            </a:r>
          </a:p>
          <a:p>
            <a:pPr lvl="1" eaLnBrk="1" hangingPunct="1"/>
            <a:r>
              <a:rPr lang="en-US" altLang="en-US" smtClean="0"/>
              <a:t>Gross</a:t>
            </a:r>
          </a:p>
          <a:p>
            <a:pPr lvl="1" eaLnBrk="1" hangingPunct="1"/>
            <a:r>
              <a:rPr lang="en-US" altLang="en-US" smtClean="0"/>
              <a:t>Net</a:t>
            </a:r>
          </a:p>
          <a:p>
            <a:pPr eaLnBrk="1" hangingPunct="1"/>
            <a:r>
              <a:rPr lang="en-US" altLang="en-US" smtClean="0"/>
              <a:t>Savings</a:t>
            </a:r>
          </a:p>
          <a:p>
            <a:pPr lvl="1" eaLnBrk="1" hangingPunct="1"/>
            <a:r>
              <a:rPr lang="en-US" altLang="en-US" smtClean="0"/>
              <a:t>Emergencies</a:t>
            </a:r>
          </a:p>
          <a:p>
            <a:pPr lvl="1" eaLnBrk="1" hangingPunct="1"/>
            <a:r>
              <a:rPr lang="en-US" altLang="en-US" smtClean="0"/>
              <a:t>Long-Term</a:t>
            </a:r>
          </a:p>
          <a:p>
            <a:pPr lvl="1" eaLnBrk="1" hangingPunct="1"/>
            <a:r>
              <a:rPr lang="en-US" altLang="en-US" smtClean="0"/>
              <a:t>Retirement</a:t>
            </a:r>
          </a:p>
          <a:p>
            <a:pPr lvl="1" eaLnBrk="1" hangingPunct="1"/>
            <a:r>
              <a:rPr lang="en-US" altLang="en-US" smtClean="0"/>
              <a:t>Short-Term</a:t>
            </a:r>
          </a:p>
          <a:p>
            <a:pPr lvl="1" eaLnBrk="1" hangingPunct="1"/>
            <a:endParaRPr lang="en-US" altLang="en-US" smtClean="0"/>
          </a:p>
        </p:txBody>
      </p:sp>
      <p:sp>
        <p:nvSpPr>
          <p:cNvPr id="5124" name="Rectangle 8"/>
          <p:cNvSpPr>
            <a:spLocks noGrp="1" noChangeArrowheads="1"/>
          </p:cNvSpPr>
          <p:nvPr>
            <p:ph type="body" sz="half" idx="2"/>
          </p:nvPr>
        </p:nvSpPr>
        <p:spPr>
          <a:xfrm>
            <a:off x="4652963" y="1600200"/>
            <a:ext cx="4033837" cy="4525963"/>
          </a:xfrm>
        </p:spPr>
        <p:txBody>
          <a:bodyPr/>
          <a:lstStyle/>
          <a:p>
            <a:pPr eaLnBrk="1" hangingPunct="1"/>
            <a:r>
              <a:rPr lang="en-US" altLang="en-US" smtClean="0"/>
              <a:t>Expenses</a:t>
            </a:r>
          </a:p>
          <a:p>
            <a:pPr lvl="1" eaLnBrk="1" hangingPunct="1"/>
            <a:r>
              <a:rPr lang="en-US" altLang="en-US" smtClean="0"/>
              <a:t>Fixed</a:t>
            </a:r>
          </a:p>
          <a:p>
            <a:pPr lvl="1" eaLnBrk="1" hangingPunct="1"/>
            <a:r>
              <a:rPr lang="en-US" altLang="en-US" smtClean="0"/>
              <a:t>Variable</a:t>
            </a:r>
          </a:p>
          <a:p>
            <a:pPr lvl="1" eaLnBrk="1" hangingPunct="1"/>
            <a:r>
              <a:rPr lang="en-US" altLang="en-US" smtClean="0"/>
              <a:t>Discretionary</a:t>
            </a:r>
          </a:p>
          <a:p>
            <a:pPr eaLnBrk="1" hangingPunct="1"/>
            <a:endParaRPr lang="en-US" altLang="en-US" smtClean="0"/>
          </a:p>
        </p:txBody>
      </p:sp>
      <p:pic>
        <p:nvPicPr>
          <p:cNvPr id="5125" name="Picture 9" descr="9970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033838"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Income:  Money Earned</a:t>
            </a:r>
          </a:p>
        </p:txBody>
      </p:sp>
      <p:sp>
        <p:nvSpPr>
          <p:cNvPr id="6147" name="Rectangle 3"/>
          <p:cNvSpPr>
            <a:spLocks noGrp="1" noChangeArrowheads="1"/>
          </p:cNvSpPr>
          <p:nvPr>
            <p:ph type="body" sz="half" idx="1"/>
          </p:nvPr>
        </p:nvSpPr>
        <p:spPr>
          <a:xfrm>
            <a:off x="457200" y="1600200"/>
            <a:ext cx="3352800" cy="4525963"/>
          </a:xfrm>
        </p:spPr>
        <p:txBody>
          <a:bodyPr/>
          <a:lstStyle/>
          <a:p>
            <a:pPr eaLnBrk="1" hangingPunct="1"/>
            <a:r>
              <a:rPr lang="en-US" altLang="en-US" sz="2400" smtClean="0"/>
              <a:t>Gross income:  An individual’s income before taxes.</a:t>
            </a:r>
          </a:p>
          <a:p>
            <a:pPr eaLnBrk="1" hangingPunct="1"/>
            <a:r>
              <a:rPr lang="en-US" altLang="en-US" sz="2400" smtClean="0"/>
              <a:t>Net income:  Income after taxes are paid.</a:t>
            </a:r>
          </a:p>
          <a:p>
            <a:pPr eaLnBrk="1" hangingPunct="1"/>
            <a:r>
              <a:rPr lang="en-US" altLang="en-US" sz="2400" smtClean="0"/>
              <a:t>Taxes can range from 15% to 31%.  </a:t>
            </a:r>
          </a:p>
        </p:txBody>
      </p:sp>
      <p:pic>
        <p:nvPicPr>
          <p:cNvPr id="6148" name="Picture 6" descr="1633984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09838"/>
            <a:ext cx="4038600" cy="270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Taxes and Deductions</a:t>
            </a:r>
          </a:p>
        </p:txBody>
      </p:sp>
      <p:sp>
        <p:nvSpPr>
          <p:cNvPr id="7171" name="Rectangle 3"/>
          <p:cNvSpPr>
            <a:spLocks noGrp="1" noChangeArrowheads="1"/>
          </p:cNvSpPr>
          <p:nvPr>
            <p:ph type="body" sz="half" idx="2"/>
          </p:nvPr>
        </p:nvSpPr>
        <p:spPr/>
        <p:txBody>
          <a:bodyPr/>
          <a:lstStyle/>
          <a:p>
            <a:pPr eaLnBrk="1" hangingPunct="1">
              <a:lnSpc>
                <a:spcPct val="90000"/>
              </a:lnSpc>
            </a:pPr>
            <a:r>
              <a:rPr lang="en-US" altLang="en-US" sz="2000" smtClean="0"/>
              <a:t>First job pays $30,000/year. </a:t>
            </a:r>
          </a:p>
          <a:p>
            <a:pPr eaLnBrk="1" hangingPunct="1">
              <a:lnSpc>
                <a:spcPct val="90000"/>
              </a:lnSpc>
            </a:pPr>
            <a:r>
              <a:rPr lang="en-US" altLang="en-US" sz="2000" smtClean="0"/>
              <a:t>Your salary is your gross income.  Take off at least 25% for taxes and other deductions.  That’s what’s left for you to spend.</a:t>
            </a:r>
          </a:p>
          <a:p>
            <a:pPr eaLnBrk="1" hangingPunct="1">
              <a:lnSpc>
                <a:spcPct val="90000"/>
              </a:lnSpc>
            </a:pPr>
            <a:r>
              <a:rPr lang="en-US" altLang="en-US" sz="2000" smtClean="0"/>
              <a:t>Example:</a:t>
            </a:r>
          </a:p>
          <a:p>
            <a:pPr lvl="3" eaLnBrk="1" hangingPunct="1">
              <a:lnSpc>
                <a:spcPct val="90000"/>
              </a:lnSpc>
              <a:buFontTx/>
              <a:buNone/>
            </a:pPr>
            <a:r>
              <a:rPr lang="en-US" altLang="en-US" sz="1600" smtClean="0"/>
              <a:t>Gross salary 			= $30,000</a:t>
            </a:r>
          </a:p>
          <a:p>
            <a:pPr lvl="3" eaLnBrk="1" hangingPunct="1">
              <a:lnSpc>
                <a:spcPct val="90000"/>
              </a:lnSpc>
              <a:buFontTx/>
              <a:buNone/>
            </a:pPr>
            <a:r>
              <a:rPr lang="en-US" altLang="en-US" sz="1600" smtClean="0"/>
              <a:t>Minus 25% taxes and deductions	</a:t>
            </a:r>
            <a:r>
              <a:rPr lang="en-US" altLang="en-US" sz="1600" u="sng" smtClean="0"/>
              <a:t>-     7,500</a:t>
            </a:r>
          </a:p>
          <a:p>
            <a:pPr lvl="3" eaLnBrk="1" hangingPunct="1">
              <a:lnSpc>
                <a:spcPct val="90000"/>
              </a:lnSpc>
              <a:buFontTx/>
              <a:buNone/>
            </a:pPr>
            <a:r>
              <a:rPr lang="en-US" altLang="en-US" sz="1600" smtClean="0"/>
              <a:t>Net income		  	   $22,500</a:t>
            </a:r>
          </a:p>
          <a:p>
            <a:pPr eaLnBrk="1" hangingPunct="1">
              <a:lnSpc>
                <a:spcPct val="90000"/>
              </a:lnSpc>
              <a:buFontTx/>
              <a:buNone/>
            </a:pPr>
            <a:endParaRPr lang="en-US" altLang="en-US" sz="2400" smtClean="0"/>
          </a:p>
        </p:txBody>
      </p:sp>
      <p:pic>
        <p:nvPicPr>
          <p:cNvPr id="7172" name="Picture 7" descr="paycheck"/>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65400" y="1600200"/>
            <a:ext cx="40132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50"/>
          <p:cNvSpPr>
            <a:spLocks noGrp="1" noChangeArrowheads="1"/>
          </p:cNvSpPr>
          <p:nvPr>
            <p:ph type="title"/>
          </p:nvPr>
        </p:nvSpPr>
        <p:spPr/>
        <p:txBody>
          <a:bodyPr/>
          <a:lstStyle/>
          <a:p>
            <a:pPr eaLnBrk="1" hangingPunct="1"/>
            <a:r>
              <a:rPr lang="en-US" altLang="en-US" smtClean="0"/>
              <a:t>Savings:  Pay Yourself First</a:t>
            </a:r>
          </a:p>
        </p:txBody>
      </p:sp>
      <p:sp>
        <p:nvSpPr>
          <p:cNvPr id="8195" name="Rectangle 2051"/>
          <p:cNvSpPr>
            <a:spLocks noGrp="1" noChangeArrowheads="1"/>
          </p:cNvSpPr>
          <p:nvPr>
            <p:ph type="body" sz="half" idx="1"/>
          </p:nvPr>
        </p:nvSpPr>
        <p:spPr/>
        <p:txBody>
          <a:bodyPr/>
          <a:lstStyle/>
          <a:p>
            <a:pPr marL="285750" indent="-285750" eaLnBrk="1" hangingPunct="1"/>
            <a:r>
              <a:rPr lang="en-US" altLang="en-US" sz="2400" smtClean="0"/>
              <a:t>Savings: unspent income</a:t>
            </a:r>
          </a:p>
          <a:p>
            <a:pPr marL="285750" indent="-285750" eaLnBrk="1" hangingPunct="1"/>
            <a:r>
              <a:rPr lang="en-US" altLang="en-US" sz="2400" smtClean="0"/>
              <a:t>Types</a:t>
            </a:r>
          </a:p>
          <a:p>
            <a:pPr lvl="1" eaLnBrk="1" hangingPunct="1"/>
            <a:r>
              <a:rPr lang="en-US" altLang="en-US" sz="2000" smtClean="0"/>
              <a:t>Emergencies:  Plan to set aside </a:t>
            </a:r>
            <a:r>
              <a:rPr lang="en-US" altLang="en-US" sz="2000" b="1" i="1" smtClean="0"/>
              <a:t>three months’ living expenses</a:t>
            </a:r>
          </a:p>
          <a:p>
            <a:pPr lvl="1" eaLnBrk="1" hangingPunct="1"/>
            <a:r>
              <a:rPr lang="en-US" altLang="en-US" sz="2000" smtClean="0"/>
              <a:t>Long-term:  Large ticket items (house, car, college)</a:t>
            </a:r>
          </a:p>
          <a:p>
            <a:pPr lvl="1" eaLnBrk="1" hangingPunct="1"/>
            <a:r>
              <a:rPr lang="en-US" altLang="en-US" sz="2000" smtClean="0"/>
              <a:t>Retirement:  It’s never to early to start</a:t>
            </a:r>
          </a:p>
          <a:p>
            <a:pPr lvl="1" eaLnBrk="1" hangingPunct="1"/>
            <a:r>
              <a:rPr lang="en-US" altLang="en-US" sz="2000" smtClean="0"/>
              <a:t>Short-term:  Vacation, clothes, new skis</a:t>
            </a:r>
          </a:p>
          <a:p>
            <a:pPr marL="285750" indent="-285750" eaLnBrk="1" hangingPunct="1"/>
            <a:endParaRPr lang="en-US" altLang="en-US" sz="2000" smtClean="0"/>
          </a:p>
        </p:txBody>
      </p:sp>
      <p:pic>
        <p:nvPicPr>
          <p:cNvPr id="8196" name="Picture 2057" descr="piggyban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8750" y="1862138"/>
            <a:ext cx="28575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Personal Savings Rate Declining</a:t>
            </a:r>
          </a:p>
        </p:txBody>
      </p:sp>
      <p:sp>
        <p:nvSpPr>
          <p:cNvPr id="9219" name="Rectangle 3"/>
          <p:cNvSpPr>
            <a:spLocks noGrp="1" noChangeArrowheads="1"/>
          </p:cNvSpPr>
          <p:nvPr>
            <p:ph type="body" sz="half" idx="1"/>
          </p:nvPr>
        </p:nvSpPr>
        <p:spPr/>
        <p:txBody>
          <a:bodyPr/>
          <a:lstStyle/>
          <a:p>
            <a:pPr eaLnBrk="1" hangingPunct="1">
              <a:lnSpc>
                <a:spcPct val="80000"/>
              </a:lnSpc>
            </a:pPr>
            <a:r>
              <a:rPr lang="en-US" altLang="en-US" sz="2400" smtClean="0"/>
              <a:t>1974 to 1984</a:t>
            </a:r>
          </a:p>
          <a:p>
            <a:pPr lvl="1" eaLnBrk="1" hangingPunct="1">
              <a:lnSpc>
                <a:spcPct val="80000"/>
              </a:lnSpc>
            </a:pPr>
            <a:r>
              <a:rPr lang="en-US" altLang="en-US" sz="2000" smtClean="0"/>
              <a:t>10%</a:t>
            </a:r>
          </a:p>
          <a:p>
            <a:pPr eaLnBrk="1" hangingPunct="1">
              <a:lnSpc>
                <a:spcPct val="80000"/>
              </a:lnSpc>
            </a:pPr>
            <a:r>
              <a:rPr lang="en-US" altLang="en-US" sz="2400" smtClean="0"/>
              <a:t>1985-1994</a:t>
            </a:r>
          </a:p>
          <a:p>
            <a:pPr lvl="1" eaLnBrk="1" hangingPunct="1">
              <a:lnSpc>
                <a:spcPct val="80000"/>
              </a:lnSpc>
            </a:pPr>
            <a:r>
              <a:rPr lang="en-US" altLang="en-US" sz="2000" smtClean="0"/>
              <a:t>Fell to 4.8%</a:t>
            </a:r>
          </a:p>
          <a:p>
            <a:pPr eaLnBrk="1" hangingPunct="1">
              <a:lnSpc>
                <a:spcPct val="80000"/>
              </a:lnSpc>
            </a:pPr>
            <a:r>
              <a:rPr lang="en-US" altLang="en-US" sz="2400" smtClean="0"/>
              <a:t>2004</a:t>
            </a:r>
          </a:p>
          <a:p>
            <a:pPr lvl="1" eaLnBrk="1" hangingPunct="1">
              <a:lnSpc>
                <a:spcPct val="80000"/>
              </a:lnSpc>
            </a:pPr>
            <a:r>
              <a:rPr lang="en-US" altLang="en-US" sz="2000" smtClean="0"/>
              <a:t>1.8%</a:t>
            </a:r>
          </a:p>
          <a:p>
            <a:pPr eaLnBrk="1" hangingPunct="1">
              <a:lnSpc>
                <a:spcPct val="80000"/>
              </a:lnSpc>
            </a:pPr>
            <a:r>
              <a:rPr lang="en-US" altLang="en-US" sz="2400" smtClean="0"/>
              <a:t>2005</a:t>
            </a:r>
          </a:p>
          <a:p>
            <a:pPr lvl="1" eaLnBrk="1" hangingPunct="1">
              <a:lnSpc>
                <a:spcPct val="80000"/>
              </a:lnSpc>
            </a:pPr>
            <a:r>
              <a:rPr lang="en-US" altLang="en-US" sz="2000" smtClean="0">
                <a:solidFill>
                  <a:srgbClr val="FF0000"/>
                </a:solidFill>
              </a:rPr>
              <a:t>-0.5%</a:t>
            </a:r>
          </a:p>
          <a:p>
            <a:pPr eaLnBrk="1" hangingPunct="1">
              <a:lnSpc>
                <a:spcPct val="80000"/>
              </a:lnSpc>
            </a:pPr>
            <a:r>
              <a:rPr lang="en-US" altLang="en-US" sz="2400" smtClean="0"/>
              <a:t>2006</a:t>
            </a:r>
          </a:p>
          <a:p>
            <a:pPr lvl="1" eaLnBrk="1" hangingPunct="1">
              <a:lnSpc>
                <a:spcPct val="80000"/>
              </a:lnSpc>
            </a:pPr>
            <a:r>
              <a:rPr lang="en-US" altLang="en-US" sz="2000" smtClean="0">
                <a:solidFill>
                  <a:srgbClr val="FF0000"/>
                </a:solidFill>
              </a:rPr>
              <a:t>-0.7%</a:t>
            </a:r>
          </a:p>
          <a:p>
            <a:pPr eaLnBrk="1" hangingPunct="1">
              <a:lnSpc>
                <a:spcPct val="80000"/>
              </a:lnSpc>
            </a:pPr>
            <a:r>
              <a:rPr lang="en-US" altLang="en-US" sz="2400" smtClean="0"/>
              <a:t>Hasn’t been negative since the Great Depression</a:t>
            </a:r>
          </a:p>
        </p:txBody>
      </p:sp>
      <p:pic>
        <p:nvPicPr>
          <p:cNvPr id="9220" name="Picture 4" descr="1915102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30099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Start Saving Young!</a:t>
            </a:r>
          </a:p>
        </p:txBody>
      </p:sp>
      <p:sp>
        <p:nvSpPr>
          <p:cNvPr id="10243" name="Rectangle 3"/>
          <p:cNvSpPr>
            <a:spLocks noGrp="1" noChangeArrowheads="1"/>
          </p:cNvSpPr>
          <p:nvPr>
            <p:ph type="body" sz="half" idx="1"/>
          </p:nvPr>
        </p:nvSpPr>
        <p:spPr/>
        <p:txBody>
          <a:bodyPr/>
          <a:lstStyle/>
          <a:p>
            <a:pPr eaLnBrk="1" hangingPunct="1"/>
            <a:r>
              <a:rPr lang="en-US" altLang="en-US" sz="2800" smtClean="0"/>
              <a:t>Save $2,000 per year from age 19 – 26</a:t>
            </a:r>
          </a:p>
          <a:p>
            <a:pPr lvl="1" eaLnBrk="1" hangingPunct="1"/>
            <a:r>
              <a:rPr lang="en-US" altLang="en-US" sz="2400" smtClean="0"/>
              <a:t>$1,035,148 by age 65</a:t>
            </a:r>
          </a:p>
          <a:p>
            <a:pPr eaLnBrk="1" hangingPunct="1"/>
            <a:r>
              <a:rPr lang="en-US" altLang="en-US" sz="2800" smtClean="0"/>
              <a:t>Save $2,000 per year from age 27 – 65</a:t>
            </a:r>
          </a:p>
          <a:p>
            <a:pPr lvl="1" eaLnBrk="1" hangingPunct="1"/>
            <a:r>
              <a:rPr lang="en-US" altLang="en-US" sz="2400" smtClean="0"/>
              <a:t>$805,185 by age 65</a:t>
            </a:r>
          </a:p>
          <a:p>
            <a:pPr eaLnBrk="1" hangingPunct="1"/>
            <a:r>
              <a:rPr lang="en-US" altLang="en-US" sz="2800" smtClean="0"/>
              <a:t>Time value of money</a:t>
            </a:r>
          </a:p>
          <a:p>
            <a:pPr lvl="1" eaLnBrk="1" hangingPunct="1"/>
            <a:r>
              <a:rPr lang="en-US" altLang="en-US" sz="2400" smtClean="0"/>
              <a:t>Invest fewer dollars at a younger age but have 25% more</a:t>
            </a:r>
          </a:p>
        </p:txBody>
      </p:sp>
      <p:pic>
        <p:nvPicPr>
          <p:cNvPr id="10244" name="Picture 4" descr="983122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6025" y="1600200"/>
            <a:ext cx="328136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9994699"/>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6025" y="3938588"/>
            <a:ext cx="328295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WirelessPhones">
  <a:themeElements>
    <a:clrScheme name="WirelessPho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relessPhon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irelessPho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relessPho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relessPho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relessPho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relessPho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relessPho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relessPho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relessPho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relessPho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relessPho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relessPho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relessPho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WirelessPhones</Template>
  <TotalTime>5613</TotalTime>
  <Pages>30</Pages>
  <Words>1372</Words>
  <Application>Microsoft Office PowerPoint</Application>
  <PresentationFormat>On-screen Show (4:3)</PresentationFormat>
  <Paragraphs>172</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Wingdings</vt:lpstr>
      <vt:lpstr>Times New Roman</vt:lpstr>
      <vt:lpstr>Comic Sans MS</vt:lpstr>
      <vt:lpstr>WirelessPhones</vt:lpstr>
      <vt:lpstr>Budgeting </vt:lpstr>
      <vt:lpstr>What is a Budget?</vt:lpstr>
      <vt:lpstr>Why Budgets Make Sense</vt:lpstr>
      <vt:lpstr>Budget Categories</vt:lpstr>
      <vt:lpstr>Income:  Money Earned</vt:lpstr>
      <vt:lpstr>Taxes and Deductions</vt:lpstr>
      <vt:lpstr>Savings:  Pay Yourself First</vt:lpstr>
      <vt:lpstr>Personal Savings Rate Declining</vt:lpstr>
      <vt:lpstr>Start Saving Young!</vt:lpstr>
      <vt:lpstr>Expenses</vt:lpstr>
      <vt:lpstr>Needs vs. Wants</vt:lpstr>
      <vt:lpstr>Fixed Expenses</vt:lpstr>
      <vt:lpstr>Variable Expenses</vt:lpstr>
      <vt:lpstr>Ways to Reduce your Grocery Bill</vt:lpstr>
      <vt:lpstr>Discretionary Expenses</vt:lpstr>
      <vt:lpstr>Budget Summary</vt:lpstr>
    </vt:vector>
  </TitlesOfParts>
  <Company>D&amp;T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Rachel Pozner</dc:creator>
  <cp:lastModifiedBy>PETE STIFFARM</cp:lastModifiedBy>
  <cp:revision>373</cp:revision>
  <cp:lastPrinted>1999-10-19T01:13:22Z</cp:lastPrinted>
  <dcterms:created xsi:type="dcterms:W3CDTF">1998-02-03T22:03:47Z</dcterms:created>
  <dcterms:modified xsi:type="dcterms:W3CDTF">2015-05-07T19:29:57Z</dcterms:modified>
</cp:coreProperties>
</file>