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5" r:id="rId1"/>
  </p:sldMasterIdLst>
  <p:notesMasterIdLst>
    <p:notesMasterId r:id="rId40"/>
  </p:notesMasterIdLst>
  <p:handoutMasterIdLst>
    <p:handoutMasterId r:id="rId41"/>
  </p:handoutMasterIdLst>
  <p:sldIdLst>
    <p:sldId id="388" r:id="rId2"/>
    <p:sldId id="394" r:id="rId3"/>
    <p:sldId id="383" r:id="rId4"/>
    <p:sldId id="389" r:id="rId5"/>
    <p:sldId id="404" r:id="rId6"/>
    <p:sldId id="399" r:id="rId7"/>
    <p:sldId id="395" r:id="rId8"/>
    <p:sldId id="396" r:id="rId9"/>
    <p:sldId id="397" r:id="rId10"/>
    <p:sldId id="398" r:id="rId11"/>
    <p:sldId id="343" r:id="rId12"/>
    <p:sldId id="403" r:id="rId13"/>
    <p:sldId id="414" r:id="rId14"/>
    <p:sldId id="331" r:id="rId15"/>
    <p:sldId id="349" r:id="rId16"/>
    <p:sldId id="373" r:id="rId17"/>
    <p:sldId id="334" r:id="rId18"/>
    <p:sldId id="368" r:id="rId19"/>
    <p:sldId id="400" r:id="rId20"/>
    <p:sldId id="369" r:id="rId21"/>
    <p:sldId id="335" r:id="rId22"/>
    <p:sldId id="378" r:id="rId23"/>
    <p:sldId id="401" r:id="rId24"/>
    <p:sldId id="371" r:id="rId25"/>
    <p:sldId id="416" r:id="rId26"/>
    <p:sldId id="418" r:id="rId27"/>
    <p:sldId id="374" r:id="rId28"/>
    <p:sldId id="364" r:id="rId29"/>
    <p:sldId id="382" r:id="rId30"/>
    <p:sldId id="365" r:id="rId31"/>
    <p:sldId id="355" r:id="rId32"/>
    <p:sldId id="409" r:id="rId33"/>
    <p:sldId id="410" r:id="rId34"/>
    <p:sldId id="411" r:id="rId35"/>
    <p:sldId id="417" r:id="rId36"/>
    <p:sldId id="419" r:id="rId37"/>
    <p:sldId id="420" r:id="rId38"/>
    <p:sldId id="366"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69244" autoAdjust="0"/>
  </p:normalViewPr>
  <p:slideViewPr>
    <p:cSldViewPr>
      <p:cViewPr>
        <p:scale>
          <a:sx n="89" d="100"/>
          <a:sy n="89" d="100"/>
        </p:scale>
        <p:origin x="1147" y="1018"/>
      </p:cViewPr>
      <p:guideLst>
        <p:guide orient="horz" pos="2160"/>
        <p:guide pos="2880"/>
      </p:guideLst>
    </p:cSldViewPr>
  </p:slideViewPr>
  <p:outlineViewPr>
    <p:cViewPr>
      <p:scale>
        <a:sx n="25" d="100"/>
        <a:sy n="25" d="100"/>
      </p:scale>
      <p:origin x="0" y="16542"/>
    </p:cViewPr>
  </p:outlineViewPr>
  <p:notesTextViewPr>
    <p:cViewPr>
      <p:scale>
        <a:sx n="100" d="100"/>
        <a:sy n="100" d="100"/>
      </p:scale>
      <p:origin x="0" y="0"/>
    </p:cViewPr>
  </p:notesTextViewPr>
  <p:sorterViewPr>
    <p:cViewPr>
      <p:scale>
        <a:sx n="66" d="100"/>
        <a:sy n="66" d="100"/>
      </p:scale>
      <p:origin x="0" y="1872"/>
    </p:cViewPr>
  </p:sorterViewPr>
  <p:notesViewPr>
    <p:cSldViewPr>
      <p:cViewPr varScale="1">
        <p:scale>
          <a:sx n="85" d="100"/>
          <a:sy n="85" d="100"/>
        </p:scale>
        <p:origin x="-194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8" charset="-128"/>
              </a:defRPr>
            </a:lvl1pPr>
          </a:lstStyle>
          <a:p>
            <a:pPr>
              <a:defRPr/>
            </a:pPr>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8" charset="-128"/>
              </a:defRPr>
            </a:lvl1pPr>
          </a:lstStyle>
          <a:p>
            <a:pPr>
              <a:defRPr/>
            </a:pPr>
            <a:fld id="{FE47A98B-2F1B-46BF-ADB8-18AEC2A215CC}" type="datetimeFigureOut">
              <a:rPr lang="en-US"/>
              <a:pPr>
                <a:defRPr/>
              </a:pPr>
              <a:t>5/7/2015</a:t>
            </a:fld>
            <a:endParaRPr lang="en-US" dirty="0"/>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8" charset="-128"/>
              </a:defRPr>
            </a:lvl1pPr>
          </a:lstStyle>
          <a:p>
            <a:pPr>
              <a:defRPr/>
            </a:pPr>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8" charset="-128"/>
              </a:defRPr>
            </a:lvl1pPr>
          </a:lstStyle>
          <a:p>
            <a:pPr>
              <a:defRPr/>
            </a:pPr>
            <a:fld id="{BFB16315-0DE4-491E-82BC-A97349C6D5F7}" type="slidenum">
              <a:rPr lang="en-US"/>
              <a:pPr>
                <a:defRPr/>
              </a:pPr>
              <a:t>‹#›</a:t>
            </a:fld>
            <a:endParaRPr lang="en-US" dirty="0"/>
          </a:p>
        </p:txBody>
      </p:sp>
    </p:spTree>
    <p:extLst>
      <p:ext uri="{BB962C8B-B14F-4D97-AF65-F5344CB8AC3E}">
        <p14:creationId xmlns:p14="http://schemas.microsoft.com/office/powerpoint/2010/main" val="2150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8"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8" charset="-128"/>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8"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8" charset="-128"/>
              </a:defRPr>
            </a:lvl1pPr>
          </a:lstStyle>
          <a:p>
            <a:pPr>
              <a:defRPr/>
            </a:pPr>
            <a:fld id="{D695AC2F-B838-4EBC-8AF2-7EE8C513D3BD}" type="slidenum">
              <a:rPr lang="en-US"/>
              <a:pPr>
                <a:defRPr/>
              </a:pPr>
              <a:t>‹#›</a:t>
            </a:fld>
            <a:endParaRPr lang="en-US" dirty="0"/>
          </a:p>
        </p:txBody>
      </p:sp>
    </p:spTree>
    <p:extLst>
      <p:ext uri="{BB962C8B-B14F-4D97-AF65-F5344CB8AC3E}">
        <p14:creationId xmlns:p14="http://schemas.microsoft.com/office/powerpoint/2010/main" val="1505450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04CD2AEA-7A52-459B-8AA8-5AB3DF1C0AB0}" type="slidenum">
              <a:rPr lang="en-US" altLang="en-US" smtClean="0"/>
              <a:pPr>
                <a:spcBef>
                  <a:spcPct val="0"/>
                </a:spcBef>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3027E5ED-9779-4268-AF78-5837BC687226}" type="slidenum">
              <a:rPr lang="en-US" altLang="en-US" smtClean="0"/>
              <a:pPr>
                <a:spcBef>
                  <a:spcPct val="0"/>
                </a:spcBef>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F2D7366C-7353-4812-AB5B-36C17A005111}" type="slidenum">
              <a:rPr lang="en-US" altLang="en-US" smtClean="0"/>
              <a:pPr>
                <a:spcBef>
                  <a:spcPct val="0"/>
                </a:spcBef>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29C5C6A2-15D4-450A-B026-AD2E4D687942}" type="slidenum">
              <a:rPr lang="en-US" altLang="en-US" smtClean="0"/>
              <a:pPr>
                <a:spcBef>
                  <a:spcPct val="0"/>
                </a:spcBef>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63FF7088-B8A2-4854-8A96-5631CE8A7667}" type="slidenum">
              <a:rPr lang="en-US" altLang="en-US" smtClean="0"/>
              <a:pPr>
                <a:spcBef>
                  <a:spcPct val="0"/>
                </a:spcBef>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CE146557-144D-4F79-864A-7500140D0562}" type="slidenum">
              <a:rPr lang="en-US" altLang="en-US" smtClean="0"/>
              <a:pPr>
                <a:spcBef>
                  <a:spcPct val="0"/>
                </a:spcBef>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2C713894-DB21-42FD-8774-41C7263E347B}" type="slidenum">
              <a:rPr lang="en-US" altLang="en-US" smtClean="0"/>
              <a:pPr>
                <a:spcBef>
                  <a:spcPct val="0"/>
                </a:spcBef>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AD625B13-E40C-4E91-AECE-61D75F174ACA}" type="slidenum">
              <a:rPr lang="en-US" altLang="en-US" smtClean="0"/>
              <a:pPr>
                <a:spcBef>
                  <a:spcPct val="0"/>
                </a:spcBef>
              </a:pPr>
              <a:t>16</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C7DAB4A3-755F-44D4-8332-AF1E7BBFD04C}" type="slidenum">
              <a:rPr lang="en-US" altLang="en-US" smtClean="0"/>
              <a:pPr>
                <a:spcBef>
                  <a:spcPct val="0"/>
                </a:spcBef>
              </a:pPr>
              <a:t>17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E9693306-9D10-4FF4-BE5D-0DFF25760822}" type="slidenum">
              <a:rPr lang="en-US" altLang="en-US" smtClean="0"/>
              <a:pPr>
                <a:spcBef>
                  <a:spcPct val="0"/>
                </a:spcBef>
              </a:pPr>
              <a:t>18</a:t>
            </a:fld>
            <a:endParaRPr lang="en-US" altLang="en-US" smtClean="0"/>
          </a:p>
        </p:txBody>
      </p:sp>
      <p:sp>
        <p:nvSpPr>
          <p:cNvPr id="64515" name="Rectangle 2"/>
          <p:cNvSpPr>
            <a:spLocks noGrp="1" noRot="1" noChangeAspect="1" noChangeArrowheads="1" noTextEdit="1"/>
          </p:cNvSpPr>
          <p:nvPr>
            <p:ph type="sldImg"/>
          </p:nvPr>
        </p:nvSpPr>
        <p:spPr>
          <a:xfrm>
            <a:off x="1150938" y="692150"/>
            <a:ext cx="4557712" cy="3417888"/>
          </a:xfrm>
          <a:ln/>
        </p:spPr>
      </p:sp>
      <p:sp>
        <p:nvSpPr>
          <p:cNvPr id="64516" name="Rectangle 3"/>
          <p:cNvSpPr>
            <a:spLocks noGrp="1" noChangeArrowheads="1"/>
          </p:cNvSpPr>
          <p:nvPr>
            <p:ph type="body" idx="1"/>
          </p:nvPr>
        </p:nvSpPr>
        <p:spPr>
          <a:xfrm>
            <a:off x="914400" y="4340225"/>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AA139D76-D7A2-4D60-BE9F-1711A1517E42}" type="slidenum">
              <a:rPr lang="en-US" altLang="en-US" smtClean="0"/>
              <a:pPr>
                <a:spcBef>
                  <a:spcPct val="0"/>
                </a:spcBef>
              </a:pPr>
              <a:t>19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190557FE-06B8-496B-B151-C25113A273CF}" type="slidenum">
              <a:rPr lang="en-US" altLang="en-US" smtClean="0"/>
              <a:pPr>
                <a:spcBef>
                  <a:spcPct val="0"/>
                </a:spcBef>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04F01202-AC4C-457F-93EC-0CD5E5D26D4D}" type="slidenum">
              <a:rPr lang="en-US" altLang="en-US" smtClean="0"/>
              <a:pPr>
                <a:spcBef>
                  <a:spcPct val="0"/>
                </a:spcBef>
              </a:pPr>
              <a:t>20</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07C83D9D-64FF-4B3C-BD0A-99C2C7F98C06}" type="slidenum">
              <a:rPr lang="en-US" altLang="en-US" smtClean="0"/>
              <a:pPr>
                <a:spcBef>
                  <a:spcPct val="0"/>
                </a:spcBef>
              </a:pPr>
              <a:t>21</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00301BA2-E2EF-45BF-9CB4-81C185DA30F8}" type="slidenum">
              <a:rPr lang="en-US" altLang="en-US" smtClean="0"/>
              <a:pPr>
                <a:spcBef>
                  <a:spcPct val="0"/>
                </a:spcBef>
              </a:pPr>
              <a:t>22</a:t>
            </a:fld>
            <a:endParaRPr lang="en-US" altLang="en-US" smtClean="0"/>
          </a:p>
        </p:txBody>
      </p:sp>
      <p:sp>
        <p:nvSpPr>
          <p:cNvPr id="68611" name="Rectangle 2"/>
          <p:cNvSpPr>
            <a:spLocks noGrp="1" noRot="1" noChangeAspect="1" noChangeArrowheads="1" noTextEdit="1"/>
          </p:cNvSpPr>
          <p:nvPr>
            <p:ph type="sldImg"/>
          </p:nvPr>
        </p:nvSpPr>
        <p:spPr>
          <a:xfrm>
            <a:off x="1114425" y="676275"/>
            <a:ext cx="4554538" cy="3416300"/>
          </a:xfrm>
          <a:ln w="12700" cap="flat">
            <a:solidFill>
              <a:schemeClr val="tx1"/>
            </a:solidFill>
          </a:ln>
        </p:spPr>
      </p:sp>
      <p:sp>
        <p:nvSpPr>
          <p:cNvPr id="68612" name="Rectangle 3"/>
          <p:cNvSpPr>
            <a:spLocks noGrp="1" noChangeArrowheads="1"/>
          </p:cNvSpPr>
          <p:nvPr>
            <p:ph type="body" idx="1"/>
          </p:nvPr>
        </p:nvSpPr>
        <p:spPr>
          <a:xfrm>
            <a:off x="914400" y="4340225"/>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65" tIns="45126" rIns="91865" bIns="45126"/>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3D258A41-4ADD-4080-B7F7-4539CADA0E2F}" type="slidenum">
              <a:rPr lang="en-US" altLang="en-US" smtClean="0"/>
              <a:pPr>
                <a:spcBef>
                  <a:spcPct val="0"/>
                </a:spcBef>
              </a:pPr>
              <a:t>23</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B8ED4EAD-1A74-4291-8267-5098C367BFA0}" type="slidenum">
              <a:rPr lang="en-US" altLang="en-US" smtClean="0"/>
              <a:pPr>
                <a:spcBef>
                  <a:spcPct val="0"/>
                </a:spcBef>
              </a:pPr>
              <a:t>24</a:t>
            </a:fld>
            <a:endParaRPr lang="en-US" altLang="en-US" smtClean="0"/>
          </a:p>
        </p:txBody>
      </p:sp>
      <p:sp>
        <p:nvSpPr>
          <p:cNvPr id="70659" name="Rectangle 2"/>
          <p:cNvSpPr>
            <a:spLocks noGrp="1" noRot="1" noChangeAspect="1" noChangeArrowheads="1" noTextEdit="1"/>
          </p:cNvSpPr>
          <p:nvPr>
            <p:ph type="sldImg"/>
          </p:nvPr>
        </p:nvSpPr>
        <p:spPr>
          <a:xfrm>
            <a:off x="1150938" y="692150"/>
            <a:ext cx="4557712" cy="3417888"/>
          </a:xfrm>
          <a:ln w="12700" cap="flat">
            <a:solidFill>
              <a:schemeClr val="tx1"/>
            </a:solidFill>
          </a:ln>
        </p:spPr>
      </p:sp>
      <p:sp>
        <p:nvSpPr>
          <p:cNvPr id="70660" name="Rectangle 3"/>
          <p:cNvSpPr>
            <a:spLocks noGrp="1" noChangeArrowheads="1"/>
          </p:cNvSpPr>
          <p:nvPr>
            <p:ph type="body" idx="1"/>
          </p:nvPr>
        </p:nvSpPr>
        <p:spPr>
          <a:xfrm>
            <a:off x="914400" y="4340225"/>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65" tIns="45126" rIns="91865" bIns="45126"/>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FFE52C2B-C1E0-481B-9036-8A080A509D09}" type="slidenum">
              <a:rPr lang="en-US" altLang="en-US" smtClean="0"/>
              <a:pPr>
                <a:spcBef>
                  <a:spcPct val="0"/>
                </a:spcBef>
              </a:pPr>
              <a:t>25</a:t>
            </a:fld>
            <a:endParaRPr lang="en-US" altLang="en-US" smtClean="0"/>
          </a:p>
        </p:txBody>
      </p:sp>
      <p:sp>
        <p:nvSpPr>
          <p:cNvPr id="71683" name="Rectangle 2"/>
          <p:cNvSpPr>
            <a:spLocks noGrp="1" noRot="1" noChangeAspect="1" noChangeArrowheads="1" noTextEdit="1"/>
          </p:cNvSpPr>
          <p:nvPr>
            <p:ph type="sldImg"/>
          </p:nvPr>
        </p:nvSpPr>
        <p:spPr>
          <a:xfrm>
            <a:off x="1150938" y="692150"/>
            <a:ext cx="4557712" cy="3417888"/>
          </a:xfrm>
          <a:ln w="12700" cap="flat">
            <a:solidFill>
              <a:schemeClr val="tx1"/>
            </a:solidFill>
          </a:ln>
        </p:spPr>
      </p:sp>
      <p:sp>
        <p:nvSpPr>
          <p:cNvPr id="71684" name="Rectangle 3"/>
          <p:cNvSpPr>
            <a:spLocks noGrp="1" noChangeArrowheads="1"/>
          </p:cNvSpPr>
          <p:nvPr>
            <p:ph type="body" idx="1"/>
          </p:nvPr>
        </p:nvSpPr>
        <p:spPr>
          <a:xfrm>
            <a:off x="914400" y="4340225"/>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65" tIns="45126" rIns="91865" bIns="45126"/>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1FA9A65B-EC22-4D5F-B2DB-CC30B8307EF1}" type="slidenum">
              <a:rPr lang="en-US" altLang="en-US" smtClean="0"/>
              <a:pPr>
                <a:spcBef>
                  <a:spcPct val="0"/>
                </a:spcBef>
              </a:pPr>
              <a:t>26</a:t>
            </a:fld>
            <a:endParaRPr lang="en-US" altLang="en-US" smtClean="0"/>
          </a:p>
        </p:txBody>
      </p:sp>
      <p:sp>
        <p:nvSpPr>
          <p:cNvPr id="72707" name="Rectangle 2"/>
          <p:cNvSpPr>
            <a:spLocks noGrp="1" noRot="1" noChangeAspect="1" noChangeArrowheads="1" noTextEdit="1"/>
          </p:cNvSpPr>
          <p:nvPr>
            <p:ph type="sldImg"/>
          </p:nvPr>
        </p:nvSpPr>
        <p:spPr>
          <a:xfrm>
            <a:off x="1150938" y="692150"/>
            <a:ext cx="4557712" cy="3417888"/>
          </a:xfrm>
          <a:ln w="12700" cap="flat">
            <a:solidFill>
              <a:schemeClr val="tx1"/>
            </a:solidFill>
          </a:ln>
        </p:spPr>
      </p:sp>
      <p:sp>
        <p:nvSpPr>
          <p:cNvPr id="72708" name="Rectangle 3"/>
          <p:cNvSpPr>
            <a:spLocks noGrp="1" noChangeArrowheads="1"/>
          </p:cNvSpPr>
          <p:nvPr>
            <p:ph type="body" idx="1"/>
          </p:nvPr>
        </p:nvSpPr>
        <p:spPr>
          <a:xfrm>
            <a:off x="914400" y="4340225"/>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65" tIns="45126" rIns="91865" bIns="45126"/>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A403B88E-AA4D-45C4-AF4C-CB2DD84BC674}" type="slidenum">
              <a:rPr lang="en-US" altLang="en-US" smtClean="0"/>
              <a:pPr>
                <a:spcBef>
                  <a:spcPct val="0"/>
                </a:spcBef>
              </a:pPr>
              <a:t>27</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9021BC70-6DEC-443C-A3E4-F01DDADB1BFA}" type="slidenum">
              <a:rPr lang="en-US" altLang="en-US" smtClean="0"/>
              <a:pPr>
                <a:spcBef>
                  <a:spcPct val="0"/>
                </a:spcBef>
              </a:pPr>
              <a:t>28</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4F2C9A1C-9B20-42F5-A2CD-307D86434E76}" type="slidenum">
              <a:rPr lang="en-US" altLang="en-US" smtClean="0"/>
              <a:pPr>
                <a:spcBef>
                  <a:spcPct val="0"/>
                </a:spcBef>
              </a:pPr>
              <a:t>29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78C53F8D-AB06-415F-BE52-9A0DBD0E7DBE}" type="slidenum">
              <a:rPr lang="en-US" altLang="en-US" smtClean="0"/>
              <a:pPr>
                <a:spcBef>
                  <a:spcPct val="0"/>
                </a:spcBef>
              </a:pPr>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4208BA31-AA07-4C61-B035-2B784165BB55}" type="slidenum">
              <a:rPr lang="en-US" altLang="en-US" smtClean="0"/>
              <a:pPr>
                <a:spcBef>
                  <a:spcPct val="0"/>
                </a:spcBef>
              </a:pPr>
              <a:t>30</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43602C32-4B6F-42C4-9BB9-F4DD42356758}" type="slidenum">
              <a:rPr lang="en-US" altLang="en-US" smtClean="0"/>
              <a:pPr>
                <a:spcBef>
                  <a:spcPct val="0"/>
                </a:spcBef>
              </a:pPr>
              <a:t>32</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84D69209-B2D6-4087-9588-FC59D96E26FF}" type="slidenum">
              <a:rPr lang="en-US" altLang="en-US" smtClean="0"/>
              <a:pPr>
                <a:spcBef>
                  <a:spcPct val="0"/>
                </a:spcBef>
              </a:pPr>
              <a:t>33</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CC534F53-6E8C-467A-A5B5-401C24FBB57B}" type="slidenum">
              <a:rPr lang="en-US" altLang="en-US" smtClean="0"/>
              <a:pPr>
                <a:spcBef>
                  <a:spcPct val="0"/>
                </a:spcBef>
              </a:pPr>
              <a:t>34</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4AC45EF4-86DA-4F3F-84D1-8208BFEE6EBA}" type="slidenum">
              <a:rPr lang="en-US" altLang="en-US" smtClean="0"/>
              <a:pPr>
                <a:spcBef>
                  <a:spcPct val="0"/>
                </a:spcBef>
              </a:pPr>
              <a:t>35</a:t>
            </a:fld>
            <a:endParaRPr lang="en-US" altLang="en-US" smtClean="0"/>
          </a:p>
        </p:txBody>
      </p:sp>
      <p:sp>
        <p:nvSpPr>
          <p:cNvPr id="81923" name="Rectangle 2"/>
          <p:cNvSpPr>
            <a:spLocks noGrp="1" noRot="1" noChangeAspect="1" noChangeArrowheads="1" noTextEdit="1"/>
          </p:cNvSpPr>
          <p:nvPr>
            <p:ph type="sldImg"/>
          </p:nvPr>
        </p:nvSpPr>
        <p:spPr>
          <a:xfrm>
            <a:off x="1150938" y="692150"/>
            <a:ext cx="4557712" cy="3417888"/>
          </a:xfrm>
          <a:ln w="12700" cap="flat">
            <a:solidFill>
              <a:schemeClr val="tx1"/>
            </a:solidFill>
          </a:ln>
        </p:spPr>
      </p:sp>
      <p:sp>
        <p:nvSpPr>
          <p:cNvPr id="81924" name="Rectangle 3"/>
          <p:cNvSpPr>
            <a:spLocks noGrp="1" noChangeArrowheads="1"/>
          </p:cNvSpPr>
          <p:nvPr>
            <p:ph type="body" idx="1"/>
          </p:nvPr>
        </p:nvSpPr>
        <p:spPr>
          <a:xfrm>
            <a:off x="914400" y="4340225"/>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65" tIns="45126" rIns="91865" bIns="45126"/>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04F86935-88B4-41CF-81E9-DD796679DFDE}" type="slidenum">
              <a:rPr lang="en-US" altLang="en-US" smtClean="0"/>
              <a:pPr>
                <a:spcBef>
                  <a:spcPct val="0"/>
                </a:spcBef>
              </a:pPr>
              <a:t>36</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4AA22F8E-57ED-4135-A486-18FCCBB5C95C}" type="slidenum">
              <a:rPr lang="en-US" altLang="en-US" smtClean="0"/>
              <a:pPr>
                <a:spcBef>
                  <a:spcPct val="0"/>
                </a:spcBef>
              </a:pPr>
              <a:t>38</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01737B4F-3353-4A3A-9778-A53A11488639}"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E1C0A27E-1B0F-47F3-AF32-0C94285330C1}" type="slidenum">
              <a:rPr lang="en-US" altLang="en-US" smtClean="0"/>
              <a:pPr>
                <a:spcBef>
                  <a:spcPct val="0"/>
                </a:spcBef>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E9876C49-1511-4196-9A8B-4B82D953ADC9}"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DCFCCFAF-70B2-4BED-A220-1C8DEAB0A3CE}"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AF79DDF0-24B3-4789-B466-4336D03930D9}"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spcBef>
                <a:spcPct val="0"/>
              </a:spcBef>
            </a:pPr>
            <a:fld id="{29D661A6-7E16-4E45-AE95-B5289C7BDAFD}" type="slidenum">
              <a:rPr lang="en-US" altLang="en-US" smtClean="0"/>
              <a:pPr>
                <a:spcBef>
                  <a:spcPct val="0"/>
                </a:spcBef>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9BF1783-C2FA-42FC-943A-0639953DDF3E}" type="slidenum">
              <a:rPr lang="en-US"/>
              <a:pPr>
                <a:defRPr/>
              </a:pPr>
              <a:t>‹#›</a:t>
            </a:fld>
            <a:endParaRPr lang="en-US" dirty="0"/>
          </a:p>
        </p:txBody>
      </p:sp>
    </p:spTree>
    <p:extLst>
      <p:ext uri="{BB962C8B-B14F-4D97-AF65-F5344CB8AC3E}">
        <p14:creationId xmlns:p14="http://schemas.microsoft.com/office/powerpoint/2010/main" val="167433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8FB643F-99C1-4790-B01F-1091006AFDE4}" type="slidenum">
              <a:rPr lang="en-US"/>
              <a:pPr>
                <a:defRPr/>
              </a:pPr>
              <a:t>‹#›</a:t>
            </a:fld>
            <a:endParaRPr lang="en-US" dirty="0"/>
          </a:p>
        </p:txBody>
      </p:sp>
    </p:spTree>
    <p:extLst>
      <p:ext uri="{BB962C8B-B14F-4D97-AF65-F5344CB8AC3E}">
        <p14:creationId xmlns:p14="http://schemas.microsoft.com/office/powerpoint/2010/main" val="64068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848953CA-3BAD-454A-B724-1BD6DE4E5BF6}" type="slidenum">
              <a:rPr lang="en-US"/>
              <a:pPr>
                <a:defRPr/>
              </a:pPr>
              <a:t>‹#›</a:t>
            </a:fld>
            <a:endParaRPr lang="en-US" dirty="0"/>
          </a:p>
        </p:txBody>
      </p:sp>
    </p:spTree>
    <p:extLst>
      <p:ext uri="{BB962C8B-B14F-4D97-AF65-F5344CB8AC3E}">
        <p14:creationId xmlns:p14="http://schemas.microsoft.com/office/powerpoint/2010/main" val="3877426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371600"/>
            <a:ext cx="8077200" cy="4724400"/>
          </a:xfrm>
        </p:spPr>
        <p:txBody>
          <a:bodyPr rtlCol="0">
            <a:normAutofit/>
          </a:bodyPr>
          <a:lstStyle/>
          <a:p>
            <a:pPr lvl="0"/>
            <a:r>
              <a:rPr lang="en-US" noProof="0" dirty="0" smtClean="0"/>
              <a:t>Click icon to add table</a:t>
            </a:r>
            <a:endParaRPr lang="en-US" noProof="0"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fld id="{69ECD1A7-2609-4A1A-99F5-91DAF9FBFF20}" type="datetimeFigureOut">
              <a:rPr lang="en-US"/>
              <a:pPr>
                <a:defRPr/>
              </a:pPr>
              <a:t>5/7/2015</a:t>
            </a:fld>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r>
              <a:rPr lang="en-US"/>
              <a:t>The First Marblehead Corporation / Confidential</a:t>
            </a:r>
            <a:r>
              <a:rPr lang="en-US">
                <a:solidFill>
                  <a:srgbClr val="6F6C63"/>
                </a:solidFill>
              </a:rPr>
              <a:t>      </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2775383C-2CFF-4B12-8679-F1292AFAB4A6}" type="slidenum">
              <a:rPr lang="en-US"/>
              <a:pPr>
                <a:defRPr/>
              </a:pPr>
              <a:t>‹#›</a:t>
            </a:fld>
            <a:endParaRPr lang="en-US" dirty="0"/>
          </a:p>
        </p:txBody>
      </p:sp>
    </p:spTree>
    <p:extLst>
      <p:ext uri="{BB962C8B-B14F-4D97-AF65-F5344CB8AC3E}">
        <p14:creationId xmlns:p14="http://schemas.microsoft.com/office/powerpoint/2010/main" val="31216444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0A0992E-ADC5-45C6-8E6E-DDF539EA2512}" type="slidenum">
              <a:rPr lang="en-US"/>
              <a:pPr>
                <a:defRPr/>
              </a:pPr>
              <a:t>‹#›</a:t>
            </a:fld>
            <a:endParaRPr lang="en-US" dirty="0"/>
          </a:p>
        </p:txBody>
      </p:sp>
    </p:spTree>
    <p:extLst>
      <p:ext uri="{BB962C8B-B14F-4D97-AF65-F5344CB8AC3E}">
        <p14:creationId xmlns:p14="http://schemas.microsoft.com/office/powerpoint/2010/main" val="301351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645598B-8321-4E86-9A29-692580DEC447}" type="slidenum">
              <a:rPr lang="en-US"/>
              <a:pPr>
                <a:defRPr/>
              </a:pPr>
              <a:t>‹#›</a:t>
            </a:fld>
            <a:endParaRPr lang="en-US" dirty="0"/>
          </a:p>
        </p:txBody>
      </p:sp>
    </p:spTree>
    <p:extLst>
      <p:ext uri="{BB962C8B-B14F-4D97-AF65-F5344CB8AC3E}">
        <p14:creationId xmlns:p14="http://schemas.microsoft.com/office/powerpoint/2010/main" val="388340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5D5C54F5-3E7C-4969-B3AE-585C99C333A8}" type="slidenum">
              <a:rPr lang="en-US"/>
              <a:pPr>
                <a:defRPr/>
              </a:pPr>
              <a:t>‹#›</a:t>
            </a:fld>
            <a:endParaRPr lang="en-US" dirty="0"/>
          </a:p>
        </p:txBody>
      </p:sp>
    </p:spTree>
    <p:extLst>
      <p:ext uri="{BB962C8B-B14F-4D97-AF65-F5344CB8AC3E}">
        <p14:creationId xmlns:p14="http://schemas.microsoft.com/office/powerpoint/2010/main" val="159478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0CBEDE9D-A3B2-4BB0-8B14-10CC43E45FE8}" type="slidenum">
              <a:rPr lang="en-US"/>
              <a:pPr>
                <a:defRPr/>
              </a:pPr>
              <a:t>‹#›</a:t>
            </a:fld>
            <a:endParaRPr lang="en-US" dirty="0"/>
          </a:p>
        </p:txBody>
      </p:sp>
    </p:spTree>
    <p:extLst>
      <p:ext uri="{BB962C8B-B14F-4D97-AF65-F5344CB8AC3E}">
        <p14:creationId xmlns:p14="http://schemas.microsoft.com/office/powerpoint/2010/main" val="107802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4BDA4A5D-D772-4F25-AF8C-9C3C12F380D6}" type="slidenum">
              <a:rPr lang="en-US"/>
              <a:pPr>
                <a:defRPr/>
              </a:pPr>
              <a:t>‹#›</a:t>
            </a:fld>
            <a:endParaRPr lang="en-US" dirty="0"/>
          </a:p>
        </p:txBody>
      </p:sp>
    </p:spTree>
    <p:extLst>
      <p:ext uri="{BB962C8B-B14F-4D97-AF65-F5344CB8AC3E}">
        <p14:creationId xmlns:p14="http://schemas.microsoft.com/office/powerpoint/2010/main" val="50189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5A1A2BB1-D27E-4A37-B8D2-7F1B8EF15AB8}" type="slidenum">
              <a:rPr lang="en-US"/>
              <a:pPr>
                <a:defRPr/>
              </a:pPr>
              <a:t>‹#›</a:t>
            </a:fld>
            <a:endParaRPr lang="en-US" dirty="0"/>
          </a:p>
        </p:txBody>
      </p:sp>
    </p:spTree>
    <p:extLst>
      <p:ext uri="{BB962C8B-B14F-4D97-AF65-F5344CB8AC3E}">
        <p14:creationId xmlns:p14="http://schemas.microsoft.com/office/powerpoint/2010/main" val="215182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328002BC-E2C0-4B6B-8E18-6836BA809BBF}" type="slidenum">
              <a:rPr lang="en-US"/>
              <a:pPr>
                <a:defRPr/>
              </a:pPr>
              <a:t>‹#›</a:t>
            </a:fld>
            <a:endParaRPr lang="en-US" dirty="0"/>
          </a:p>
        </p:txBody>
      </p:sp>
    </p:spTree>
    <p:extLst>
      <p:ext uri="{BB962C8B-B14F-4D97-AF65-F5344CB8AC3E}">
        <p14:creationId xmlns:p14="http://schemas.microsoft.com/office/powerpoint/2010/main" val="194344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CA2B47CF-1AD0-419F-9589-72A046FAA79F}" type="slidenum">
              <a:rPr lang="en-US"/>
              <a:pPr>
                <a:defRPr/>
              </a:pPr>
              <a:t>‹#›</a:t>
            </a:fld>
            <a:endParaRPr lang="en-US" dirty="0"/>
          </a:p>
        </p:txBody>
      </p:sp>
    </p:spTree>
    <p:extLst>
      <p:ext uri="{BB962C8B-B14F-4D97-AF65-F5344CB8AC3E}">
        <p14:creationId xmlns:p14="http://schemas.microsoft.com/office/powerpoint/2010/main" val="209579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4E6F939D-2A5E-4240-9170-59204EBE1AC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4" r:id="rId1"/>
    <p:sldLayoutId id="2147483887" r:id="rId2"/>
    <p:sldLayoutId id="2147483895" r:id="rId3"/>
    <p:sldLayoutId id="2147483888" r:id="rId4"/>
    <p:sldLayoutId id="2147483889" r:id="rId5"/>
    <p:sldLayoutId id="2147483890" r:id="rId6"/>
    <p:sldLayoutId id="2147483891" r:id="rId7"/>
    <p:sldLayoutId id="2147483896" r:id="rId8"/>
    <p:sldLayoutId id="2147483897" r:id="rId9"/>
    <p:sldLayoutId id="2147483892" r:id="rId10"/>
    <p:sldLayoutId id="2147483893" r:id="rId11"/>
    <p:sldLayoutId id="2147483898"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tmplLst>
          <p:tmpl lvl="1">
            <p:tnLst>
              <p:par>
                <p:cTn presetID="1" presetClass="entr" presetSubtype="0"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pitchFamily="34"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Microsoft_Excel_Chart1.xls"/><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www.consumerfinance.gov/" TargetMode="External"/><Relationship Id="rId3" Type="http://schemas.openxmlformats.org/officeDocument/2006/relationships/slide" Target="slide36.xml"/><Relationship Id="rId7" Type="http://schemas.openxmlformats.org/officeDocument/2006/relationships/hyperlink" Target="http://www.ombudsman.ed.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www.ed.gov/offices/OSFAP/DCS" TargetMode="External"/><Relationship Id="rId5" Type="http://schemas.openxmlformats.org/officeDocument/2006/relationships/hyperlink" Target="http://loanconsolidation.ed.gov/" TargetMode="External"/><Relationship Id="rId4" Type="http://schemas.openxmlformats.org/officeDocument/2006/relationships/hyperlink" Target="http://www.studentloanborrowerassistance.org/"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trends.collegeboard.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01BDCA3F-5C1A-4C4B-8B6B-57312CB6C227}" type="slidenum">
              <a:rPr lang="en-US"/>
              <a:pPr>
                <a:defRPr/>
              </a:pPr>
              <a:t>1</a:t>
            </a:fld>
            <a:endParaRPr lang="en-US" dirty="0"/>
          </a:p>
        </p:txBody>
      </p:sp>
      <p:sp>
        <p:nvSpPr>
          <p:cNvPr id="7" name="Rectangle 26"/>
          <p:cNvSpPr txBox="1">
            <a:spLocks noChangeArrowheads="1"/>
          </p:cNvSpPr>
          <p:nvPr/>
        </p:nvSpPr>
        <p:spPr bwMode="black">
          <a:xfrm>
            <a:off x="304006" y="533400"/>
            <a:ext cx="8231187" cy="2286000"/>
          </a:xfrm>
          <a:prstGeom prst="rect">
            <a:avLst/>
          </a:prstGeom>
          <a:noFill/>
          <a:ln w="9525">
            <a:noFill/>
            <a:miter lim="800000"/>
            <a:headEnd/>
            <a:tailEnd/>
          </a:ln>
          <a:effectLst/>
        </p:spPr>
        <p:txBody>
          <a:bodyPr anchor="ctr"/>
          <a:lstStyle/>
          <a:p>
            <a:pPr algn="ctr">
              <a:lnSpc>
                <a:spcPct val="80000"/>
              </a:lnSpc>
              <a:defRPr/>
            </a:pPr>
            <a:endParaRPr lang="en-US" sz="40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endParaRPr>
          </a:p>
          <a:p>
            <a:pPr algn="ctr">
              <a:lnSpc>
                <a:spcPct val="80000"/>
              </a:lnSpc>
              <a:defRPr/>
            </a:pPr>
            <a:endParaRPr lang="en-US" sz="40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endParaRPr>
          </a:p>
          <a:p>
            <a:pPr algn="ctr">
              <a:lnSpc>
                <a:spcPct val="80000"/>
              </a:lnSpc>
              <a:defRPr/>
            </a:pPr>
            <a:r>
              <a:rPr lang="en-US" sz="5400" b="1" kern="0" dirty="0">
                <a:ln w="12700">
                  <a:solidFill>
                    <a:schemeClr val="tx2">
                      <a:satMod val="155000"/>
                    </a:schemeClr>
                  </a:solidFill>
                  <a:prstDash val="solid"/>
                </a:ln>
                <a:solidFill>
                  <a:schemeClr val="accent2"/>
                </a:solidFill>
                <a:effectLst>
                  <a:outerShdw blurRad="50800" dist="38100" dir="2700000" algn="tl" rotWithShape="0">
                    <a:prstClr val="black">
                      <a:alpha val="40000"/>
                    </a:prstClr>
                  </a:outerShdw>
                </a:effectLst>
                <a:latin typeface="+mj-lt"/>
                <a:ea typeface="+mj-ea"/>
                <a:cs typeface="+mj-cs"/>
              </a:rPr>
              <a:t>Financial Literacy</a:t>
            </a:r>
          </a:p>
          <a:p>
            <a:pPr algn="ctr">
              <a:lnSpc>
                <a:spcPct val="80000"/>
              </a:lnSpc>
              <a:defRPr/>
            </a:pPr>
            <a:r>
              <a:rPr lang="en-US" sz="4800" b="1" kern="0" dirty="0">
                <a:ln w="12700">
                  <a:solidFill>
                    <a:schemeClr val="tx2">
                      <a:satMod val="155000"/>
                    </a:schemeClr>
                  </a:solidFill>
                  <a:prstDash val="solid"/>
                </a:ln>
                <a:solidFill>
                  <a:schemeClr val="accent2"/>
                </a:solidFill>
                <a:effectLst>
                  <a:outerShdw blurRad="50800" dist="38100" dir="2700000" algn="tl" rotWithShape="0">
                    <a:prstClr val="black">
                      <a:alpha val="40000"/>
                    </a:prstClr>
                  </a:outerShdw>
                </a:effectLst>
                <a:latin typeface="+mj-lt"/>
                <a:ea typeface="+mj-ea"/>
                <a:cs typeface="+mj-cs"/>
              </a:rPr>
              <a:t>Student Loans </a:t>
            </a:r>
          </a:p>
          <a:p>
            <a:pPr algn="ctr">
              <a:lnSpc>
                <a:spcPct val="80000"/>
              </a:lnSpc>
              <a:defRPr/>
            </a:pPr>
            <a:endParaRPr lang="en-US" sz="40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endParaRPr>
          </a:p>
          <a:p>
            <a:pPr algn="ctr">
              <a:lnSpc>
                <a:spcPct val="80000"/>
              </a:lnSpc>
              <a:defRPr/>
            </a:pPr>
            <a:r>
              <a:rPr lang="en-US" sz="4000" kern="0" dirty="0">
                <a:solidFill>
                  <a:schemeClr val="accent3"/>
                </a:solidFill>
                <a:effectLst>
                  <a:outerShdw blurRad="50800" dist="38100" dir="2700000" algn="tl" rotWithShape="0">
                    <a:prstClr val="black">
                      <a:alpha val="40000"/>
                    </a:prstClr>
                  </a:outerShdw>
                </a:effectLst>
                <a:latin typeface="+mj-lt"/>
                <a:ea typeface="+mj-ea"/>
                <a:cs typeface="+mj-cs"/>
              </a:rPr>
              <a:t>2014</a:t>
            </a:r>
            <a:endParaRPr lang="en-US" sz="2800" kern="0" dirty="0">
              <a:solidFill>
                <a:schemeClr val="accent3"/>
              </a:solidFill>
              <a:effectLst>
                <a:outerShdw blurRad="50800" dist="38100" dir="2700000" algn="tl" rotWithShape="0">
                  <a:prstClr val="black">
                    <a:alpha val="40000"/>
                  </a:prstClr>
                </a:outerShdw>
              </a:effectLst>
              <a:latin typeface="+mj-lt"/>
              <a:ea typeface="+mj-ea"/>
              <a:cs typeface="+mj-cs"/>
            </a:endParaRPr>
          </a:p>
        </p:txBody>
      </p:sp>
      <p:sp>
        <p:nvSpPr>
          <p:cNvPr id="4" name="Snip Diagonal Corner Rectangle 3"/>
          <p:cNvSpPr/>
          <p:nvPr/>
        </p:nvSpPr>
        <p:spPr>
          <a:xfrm>
            <a:off x="646113" y="4572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5" name="Snip Diagonal Corner Rectangle 4"/>
          <p:cNvSpPr/>
          <p:nvPr/>
        </p:nvSpPr>
        <p:spPr>
          <a:xfrm>
            <a:off x="833438" y="32766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grpSp>
        <p:nvGrpSpPr>
          <p:cNvPr id="7174" name="Group 10"/>
          <p:cNvGrpSpPr>
            <a:grpSpLocks/>
          </p:cNvGrpSpPr>
          <p:nvPr/>
        </p:nvGrpSpPr>
        <p:grpSpPr bwMode="auto">
          <a:xfrm>
            <a:off x="2095500" y="3535363"/>
            <a:ext cx="5181600" cy="1265237"/>
            <a:chOff x="2133600" y="4953000"/>
            <a:chExt cx="5181600" cy="1265366"/>
          </a:xfrm>
        </p:grpSpPr>
        <p:sp>
          <p:nvSpPr>
            <p:cNvPr id="3" name="Rectangle 2"/>
            <p:cNvSpPr/>
            <p:nvPr/>
          </p:nvSpPr>
          <p:spPr>
            <a:xfrm>
              <a:off x="2133600" y="5105416"/>
              <a:ext cx="5181600" cy="1066909"/>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2133600" y="5105416"/>
              <a:ext cx="1600200" cy="533454"/>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Rectangle 8"/>
            <p:cNvSpPr/>
            <p:nvPr/>
          </p:nvSpPr>
          <p:spPr>
            <a:xfrm>
              <a:off x="3733800" y="5105416"/>
              <a:ext cx="3581400" cy="533454"/>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178" name="TextBox 7"/>
            <p:cNvSpPr txBox="1">
              <a:spLocks noChangeArrowheads="1"/>
            </p:cNvSpPr>
            <p:nvPr/>
          </p:nvSpPr>
          <p:spPr bwMode="auto">
            <a:xfrm>
              <a:off x="2590800" y="4953000"/>
              <a:ext cx="7344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Font typeface="Arial" pitchFamily="34"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spcBef>
                  <a:spcPct val="0"/>
                </a:spcBef>
                <a:buFontTx/>
                <a:buNone/>
              </a:pPr>
              <a:r>
                <a:rPr lang="en-US" altLang="en-US" sz="4800" b="0">
                  <a:latin typeface="ATC Sea Breeze"/>
                </a:rPr>
                <a:t>G</a:t>
              </a:r>
            </a:p>
          </p:txBody>
        </p:sp>
        <p:sp>
          <p:nvSpPr>
            <p:cNvPr id="7179" name="TextBox 9"/>
            <p:cNvSpPr txBox="1">
              <a:spLocks noChangeArrowheads="1"/>
            </p:cNvSpPr>
            <p:nvPr/>
          </p:nvSpPr>
          <p:spPr bwMode="auto">
            <a:xfrm>
              <a:off x="4221816" y="5151120"/>
              <a:ext cx="2788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Font typeface="Arial" pitchFamily="34"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spcBef>
                  <a:spcPct val="0"/>
                </a:spcBef>
                <a:buFontTx/>
                <a:buNone/>
              </a:pPr>
              <a:r>
                <a:rPr lang="en-US" altLang="en-US" sz="2400" b="0">
                  <a:latin typeface="Arial" pitchFamily="34" charset="0"/>
                </a:rPr>
                <a:t>General Audiences</a:t>
              </a:r>
            </a:p>
          </p:txBody>
        </p:sp>
        <p:sp>
          <p:nvSpPr>
            <p:cNvPr id="12" name="TextBox 11"/>
            <p:cNvSpPr txBox="1"/>
            <p:nvPr/>
          </p:nvSpPr>
          <p:spPr>
            <a:xfrm>
              <a:off x="2209800" y="5710314"/>
              <a:ext cx="5105400" cy="508052"/>
            </a:xfrm>
            <a:prstGeom prst="rect">
              <a:avLst/>
            </a:prstGeom>
            <a:noFill/>
          </p:spPr>
          <p:txBody>
            <a:bodyPr>
              <a:spAutoFit/>
            </a:bodyPr>
            <a:lstStyle/>
            <a:p>
              <a:pPr eaLnBrk="0" hangingPunct="0">
                <a:defRPr/>
              </a:pPr>
              <a:r>
                <a:rPr lang="en-US" sz="1350" dirty="0">
                  <a:ea typeface="ＭＳ Ｐゴシック" pitchFamily="8" charset="-128"/>
                </a:rPr>
                <a:t>All ages admitted.  No content that would be objectionable to most parents. Polite language.  No swearing. Only mild violence.</a:t>
              </a:r>
            </a:p>
          </p:txBody>
        </p:sp>
      </p:gr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5B0EF763-59E2-4094-92B7-131E6D81E587}" type="slidenum">
              <a:rPr lang="en-US"/>
              <a:pPr>
                <a:defRPr/>
              </a:pPr>
              <a:t>10</a:t>
            </a:fld>
            <a:endParaRPr lang="en-US" dirty="0"/>
          </a:p>
        </p:txBody>
      </p:sp>
      <p:sp>
        <p:nvSpPr>
          <p:cNvPr id="3" name="Arc 2"/>
          <p:cNvSpPr/>
          <p:nvPr/>
        </p:nvSpPr>
        <p:spPr>
          <a:xfrm>
            <a:off x="4819650" y="2209800"/>
            <a:ext cx="1819275" cy="2438400"/>
          </a:xfrm>
          <a:prstGeom prst="arc">
            <a:avLst>
              <a:gd name="adj1" fmla="val 16190331"/>
              <a:gd name="adj2" fmla="val 2"/>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5" name="Arc 4"/>
          <p:cNvSpPr/>
          <p:nvPr/>
        </p:nvSpPr>
        <p:spPr>
          <a:xfrm rot="5400000">
            <a:off x="4900613" y="3643313"/>
            <a:ext cx="1905000" cy="1600200"/>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7" name="Arc 6"/>
          <p:cNvSpPr/>
          <p:nvPr/>
        </p:nvSpPr>
        <p:spPr>
          <a:xfrm rot="10800000">
            <a:off x="2209800" y="3490913"/>
            <a:ext cx="1295400" cy="1905000"/>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11" name="Oval 10"/>
          <p:cNvSpPr/>
          <p:nvPr/>
        </p:nvSpPr>
        <p:spPr>
          <a:xfrm>
            <a:off x="2828925" y="4876800"/>
            <a:ext cx="3038475" cy="10668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Disbursement</a:t>
            </a:r>
          </a:p>
        </p:txBody>
      </p:sp>
      <p:sp>
        <p:nvSpPr>
          <p:cNvPr id="12" name="Oval 11"/>
          <p:cNvSpPr/>
          <p:nvPr/>
        </p:nvSpPr>
        <p:spPr>
          <a:xfrm>
            <a:off x="5124450" y="3376613"/>
            <a:ext cx="2876550" cy="1066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Origination</a:t>
            </a:r>
          </a:p>
        </p:txBody>
      </p:sp>
      <p:sp>
        <p:nvSpPr>
          <p:cNvPr id="13" name="Oval 12"/>
          <p:cNvSpPr/>
          <p:nvPr/>
        </p:nvSpPr>
        <p:spPr>
          <a:xfrm>
            <a:off x="2886075" y="1676400"/>
            <a:ext cx="287655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Eligibility</a:t>
            </a:r>
          </a:p>
        </p:txBody>
      </p:sp>
      <p:sp>
        <p:nvSpPr>
          <p:cNvPr id="14" name="Oval 13"/>
          <p:cNvSpPr/>
          <p:nvPr/>
        </p:nvSpPr>
        <p:spPr>
          <a:xfrm>
            <a:off x="1000125" y="3375025"/>
            <a:ext cx="2876550" cy="1066800"/>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Repayment</a:t>
            </a:r>
          </a:p>
        </p:txBody>
      </p:sp>
      <p:sp>
        <p:nvSpPr>
          <p:cNvPr id="15" name="Rectangle 2"/>
          <p:cNvSpPr txBox="1">
            <a:spLocks noChangeArrowheads="1"/>
          </p:cNvSpPr>
          <p:nvPr/>
        </p:nvSpPr>
        <p:spPr>
          <a:xfrm>
            <a:off x="0" y="0"/>
            <a:ext cx="8382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smtClean="0">
                <a:effectLst>
                  <a:outerShdw blurRad="50800" dist="38100" dir="2700000" algn="tl" rotWithShape="0">
                    <a:prstClr val="black">
                      <a:alpha val="40000"/>
                    </a:prstClr>
                  </a:outerShdw>
                  <a:reflection blurRad="6350" stA="55000" endA="300" endPos="45500" dir="5400000" sy="-100000" algn="bl" rotWithShape="0"/>
                </a:effectLst>
              </a:rPr>
              <a:t>Lifecycle of a Direct Loan</a:t>
            </a:r>
            <a:endParaRPr lang="en-US" dirty="0" smtClean="0">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16" name="Snip Diagonal Corner Rectangle 1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Loan Counseling</a:t>
            </a:r>
          </a:p>
        </p:txBody>
      </p:sp>
      <p:sp>
        <p:nvSpPr>
          <p:cNvPr id="21508" name="Rectangle 3"/>
          <p:cNvSpPr>
            <a:spLocks noGrp="1" noChangeArrowheads="1"/>
          </p:cNvSpPr>
          <p:nvPr>
            <p:ph idx="1"/>
          </p:nvPr>
        </p:nvSpPr>
        <p:spPr>
          <a:xfrm>
            <a:off x="685800" y="1219200"/>
            <a:ext cx="7772400" cy="5029200"/>
          </a:xfrm>
        </p:spPr>
        <p:txBody>
          <a:bodyPr rtlCol="0">
            <a:normAutofit/>
          </a:bodyPr>
          <a:lstStyle/>
          <a:p>
            <a:pPr marL="45720" indent="0" eaLnBrk="1" fontAlgn="auto" hangingPunct="1">
              <a:spcAft>
                <a:spcPts val="0"/>
              </a:spcAft>
              <a:buClr>
                <a:schemeClr val="accent6">
                  <a:lumMod val="75000"/>
                </a:schemeClr>
              </a:buClr>
              <a:buFont typeface="Georgia" pitchFamily="18" charset="0"/>
              <a:buNone/>
              <a:defRPr/>
            </a:pPr>
            <a:r>
              <a:rPr lang="en-US" sz="3200" i="1" dirty="0" smtClean="0">
                <a:solidFill>
                  <a:schemeClr val="tx1">
                    <a:lumMod val="75000"/>
                    <a:lumOff val="25000"/>
                  </a:schemeClr>
                </a:solidFill>
                <a:effectLst>
                  <a:outerShdw blurRad="50800" dist="38100" dir="2700000" algn="tl" rotWithShape="0">
                    <a:prstClr val="black">
                      <a:alpha val="40000"/>
                    </a:prstClr>
                  </a:outerShdw>
                </a:effectLst>
              </a:rPr>
              <a:t>www.studentloans.gov</a:t>
            </a:r>
          </a:p>
          <a:p>
            <a:pPr indent="-182880" eaLnBrk="1" fontAlgn="auto" hangingPunct="1">
              <a:spcAft>
                <a:spcPts val="0"/>
              </a:spcAft>
              <a:buClr>
                <a:schemeClr val="accent6">
                  <a:lumMod val="75000"/>
                </a:schemeClr>
              </a:buClr>
              <a:buFont typeface="Arial" pitchFamily="34" charset="0"/>
              <a:buChar char="•"/>
              <a:defRPr/>
            </a:pPr>
            <a:r>
              <a:rPr lang="en-US" sz="3200" dirty="0" smtClean="0">
                <a:solidFill>
                  <a:schemeClr val="tx1">
                    <a:lumMod val="75000"/>
                    <a:lumOff val="25000"/>
                  </a:schemeClr>
                </a:solidFill>
                <a:effectLst>
                  <a:outerShdw blurRad="50800" dist="38100" dir="2700000" algn="tl" rotWithShape="0">
                    <a:prstClr val="black">
                      <a:alpha val="40000"/>
                    </a:prstClr>
                  </a:outerShdw>
                </a:effectLst>
              </a:rPr>
              <a:t>   Entrance Counseling </a:t>
            </a: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First-time borrowers</a:t>
            </a:r>
          </a:p>
          <a:p>
            <a:pPr marL="822960" lvl="2"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Inform them of their rights and responsibilities of taking out this loan</a:t>
            </a:r>
          </a:p>
          <a:p>
            <a:pPr marL="45720" indent="0" eaLnBrk="1" fontAlgn="auto" hangingPunct="1">
              <a:spcAft>
                <a:spcPts val="0"/>
              </a:spcAft>
              <a:buClr>
                <a:schemeClr val="accent6">
                  <a:lumMod val="75000"/>
                </a:schemeClr>
              </a:buClr>
              <a:buFont typeface="Georgia" pitchFamily="18" charset="0"/>
              <a:buNone/>
              <a:defRPr/>
            </a:pPr>
            <a:r>
              <a:rPr lang="en-US" sz="3200" i="1" dirty="0" smtClean="0">
                <a:solidFill>
                  <a:schemeClr val="tx1">
                    <a:lumMod val="75000"/>
                    <a:lumOff val="25000"/>
                  </a:schemeClr>
                </a:solidFill>
                <a:effectLst>
                  <a:outerShdw blurRad="50800" dist="38100" dir="2700000" algn="tl" rotWithShape="0">
                    <a:prstClr val="black">
                      <a:alpha val="40000"/>
                    </a:prstClr>
                  </a:outerShdw>
                </a:effectLst>
              </a:rPr>
              <a:t>www.nslds.ed.gov</a:t>
            </a:r>
          </a:p>
          <a:p>
            <a:pPr indent="-182880" eaLnBrk="1" fontAlgn="auto" hangingPunct="1">
              <a:spcAft>
                <a:spcPts val="0"/>
              </a:spcAft>
              <a:buClr>
                <a:schemeClr val="accent6">
                  <a:lumMod val="75000"/>
                </a:schemeClr>
              </a:buClr>
              <a:buFont typeface="Arial" pitchFamily="34" charset="0"/>
              <a:buChar char="•"/>
              <a:defRPr/>
            </a:pPr>
            <a:r>
              <a:rPr lang="en-US" sz="3200" dirty="0" smtClean="0">
                <a:solidFill>
                  <a:schemeClr val="tx1">
                    <a:lumMod val="75000"/>
                    <a:lumOff val="25000"/>
                  </a:schemeClr>
                </a:solidFill>
                <a:effectLst>
                  <a:outerShdw blurRad="50800" dist="38100" dir="2700000" algn="tl" rotWithShape="0">
                    <a:prstClr val="black">
                      <a:alpha val="40000"/>
                    </a:prstClr>
                  </a:outerShdw>
                </a:effectLst>
              </a:rPr>
              <a:t>   Exit Counseling</a:t>
            </a: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All loan recipients that depart from your institution</a:t>
            </a:r>
          </a:p>
          <a:p>
            <a:pPr marL="822960" lvl="2"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Graduate, withdraw, transfer, do not return</a:t>
            </a:r>
          </a:p>
          <a:p>
            <a:pPr marL="822960" lvl="2"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No Exit Counseling = no transcripts / no diploma</a:t>
            </a:r>
          </a:p>
        </p:txBody>
      </p:sp>
      <p:sp>
        <p:nvSpPr>
          <p:cNvPr id="21506" name="Rectangle 8"/>
          <p:cNvSpPr>
            <a:spLocks noGrp="1" noChangeArrowheads="1"/>
          </p:cNvSpPr>
          <p:nvPr>
            <p:ph type="sldNum" sz="quarter" idx="12"/>
          </p:nvPr>
        </p:nvSpPr>
        <p:spPr>
          <a:xfrm>
            <a:off x="3124200" y="6248400"/>
            <a:ext cx="2895600" cy="457200"/>
          </a:xfrm>
        </p:spPr>
        <p:txBody>
          <a:bodyPr/>
          <a:lstStyle/>
          <a:p>
            <a:pPr>
              <a:defRPr/>
            </a:pPr>
            <a:fld id="{1732F3BA-9A37-4623-8984-4C06D158FC35}" type="slidenum">
              <a:rPr lang="en-US"/>
              <a:pPr>
                <a:defRPr/>
              </a:pPr>
              <a:t>11</a:t>
            </a:fld>
            <a:endParaRPr lang="en-US" dirty="0"/>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150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50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508">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50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Promissory Note</a:t>
            </a:r>
          </a:p>
        </p:txBody>
      </p:sp>
      <p:sp>
        <p:nvSpPr>
          <p:cNvPr id="21508" name="Rectangle 3"/>
          <p:cNvSpPr>
            <a:spLocks noGrp="1" noChangeArrowheads="1"/>
          </p:cNvSpPr>
          <p:nvPr>
            <p:ph idx="1"/>
          </p:nvPr>
        </p:nvSpPr>
        <p:spPr>
          <a:xfrm>
            <a:off x="304800" y="1066800"/>
            <a:ext cx="8610600" cy="3962400"/>
          </a:xfrm>
        </p:spPr>
        <p:txBody>
          <a:bodyPr rtlCol="0">
            <a:normAutofit/>
          </a:bodyPr>
          <a:lstStyle/>
          <a:p>
            <a:pPr indent="-182880" eaLnBrk="1" fontAlgn="auto" hangingPunct="1">
              <a:spcAft>
                <a:spcPts val="0"/>
              </a:spcAft>
              <a:buClr>
                <a:schemeClr val="accent6">
                  <a:lumMod val="75000"/>
                </a:schemeClr>
              </a:buClr>
              <a:buFont typeface="Arial" pitchFamily="34" charset="0"/>
              <a:buChar char="•"/>
              <a:defRPr/>
            </a:pPr>
            <a:r>
              <a:rPr lang="en-US" sz="3200" dirty="0" smtClean="0">
                <a:solidFill>
                  <a:schemeClr val="tx1">
                    <a:lumMod val="75000"/>
                    <a:lumOff val="25000"/>
                  </a:schemeClr>
                </a:solidFill>
                <a:effectLst>
                  <a:outerShdw blurRad="50800" dist="38100" dir="2700000" algn="tl" rotWithShape="0">
                    <a:prstClr val="black">
                      <a:alpha val="40000"/>
                    </a:prstClr>
                  </a:outerShdw>
                </a:effectLst>
              </a:rPr>
              <a:t>  </a:t>
            </a:r>
            <a:r>
              <a:rPr lang="en-US" sz="3000" dirty="0" smtClean="0">
                <a:solidFill>
                  <a:schemeClr val="tx1">
                    <a:lumMod val="75000"/>
                    <a:lumOff val="25000"/>
                  </a:schemeClr>
                </a:solidFill>
                <a:effectLst>
                  <a:outerShdw blurRad="50800" dist="38100" dir="2700000" algn="tl" rotWithShape="0">
                    <a:prstClr val="black">
                      <a:alpha val="40000"/>
                    </a:prstClr>
                  </a:outerShdw>
                </a:effectLst>
              </a:rPr>
              <a:t>Document executed by borrower, which spells out the terms &amp; conditions of the loan disbursements, use and repayment</a:t>
            </a:r>
          </a:p>
          <a:p>
            <a:pPr indent="-182880" eaLnBrk="1" fontAlgn="auto" hangingPunct="1">
              <a:spcAft>
                <a:spcPts val="0"/>
              </a:spcAft>
              <a:buClr>
                <a:schemeClr val="accent6">
                  <a:lumMod val="75000"/>
                </a:schemeClr>
              </a:buClr>
              <a:buFont typeface="Arial" pitchFamily="34" charset="0"/>
              <a:buChar char="•"/>
              <a:defRPr/>
            </a:pPr>
            <a:r>
              <a:rPr lang="en-US" sz="3000" dirty="0">
                <a:solidFill>
                  <a:schemeClr val="tx1">
                    <a:lumMod val="75000"/>
                    <a:lumOff val="25000"/>
                  </a:schemeClr>
                </a:solidFill>
                <a:effectLst>
                  <a:outerShdw blurRad="50800" dist="38100" dir="2700000" algn="tl" rotWithShape="0">
                    <a:prstClr val="black">
                      <a:alpha val="40000"/>
                    </a:prstClr>
                  </a:outerShdw>
                </a:effectLst>
              </a:rPr>
              <a:t> </a:t>
            </a:r>
            <a:r>
              <a:rPr lang="en-US" sz="3000" dirty="0" smtClean="0">
                <a:solidFill>
                  <a:schemeClr val="tx1">
                    <a:lumMod val="75000"/>
                    <a:lumOff val="25000"/>
                  </a:schemeClr>
                </a:solidFill>
                <a:effectLst>
                  <a:outerShdw blurRad="50800" dist="38100" dir="2700000" algn="tl" rotWithShape="0">
                    <a:prstClr val="black">
                      <a:alpha val="40000"/>
                    </a:prstClr>
                  </a:outerShdw>
                </a:effectLst>
              </a:rPr>
              <a:t> If the note is for multiple loan periods and varying amounts, the lender may elect to have the borrower use a: </a:t>
            </a:r>
          </a:p>
          <a:p>
            <a:pPr marL="45720" indent="0" eaLnBrk="1" fontAlgn="auto" hangingPunct="1">
              <a:spcAft>
                <a:spcPts val="0"/>
              </a:spcAft>
              <a:buClr>
                <a:schemeClr val="accent6">
                  <a:lumMod val="75000"/>
                </a:schemeClr>
              </a:buClr>
              <a:buFont typeface="Georgia" pitchFamily="18" charset="0"/>
              <a:buNone/>
              <a:defRPr/>
            </a:pPr>
            <a:r>
              <a:rPr lang="en-US" sz="3200" dirty="0">
                <a:solidFill>
                  <a:schemeClr val="tx1">
                    <a:lumMod val="75000"/>
                    <a:lumOff val="25000"/>
                  </a:schemeClr>
                </a:solidFill>
                <a:effectLst>
                  <a:outerShdw blurRad="50800" dist="38100" dir="2700000" algn="tl" rotWithShape="0">
                    <a:prstClr val="black">
                      <a:alpha val="40000"/>
                    </a:prstClr>
                  </a:outerShdw>
                </a:effectLst>
              </a:rPr>
              <a:t>	</a:t>
            </a:r>
            <a:r>
              <a:rPr lang="en-US" sz="4400" dirty="0" smtClean="0">
                <a:solidFill>
                  <a:schemeClr val="tx1">
                    <a:lumMod val="75000"/>
                    <a:lumOff val="25000"/>
                  </a:schemeClr>
                </a:solidFill>
                <a:effectLst>
                  <a:outerShdw blurRad="50800" dist="38100" dir="2700000" algn="tl" rotWithShape="0">
                    <a:prstClr val="black">
                      <a:alpha val="40000"/>
                    </a:prstClr>
                  </a:outerShdw>
                </a:effectLst>
              </a:rPr>
              <a:t>Master Promissory Note</a:t>
            </a:r>
          </a:p>
          <a:p>
            <a:pPr marL="822960" lvl="2" indent="-182880" eaLnBrk="1" fontAlgn="auto" hangingPunct="1">
              <a:spcAft>
                <a:spcPts val="0"/>
              </a:spcAft>
              <a:buClr>
                <a:schemeClr val="accent6">
                  <a:lumMod val="75000"/>
                </a:schemeClr>
              </a:buClr>
              <a:defRPr/>
            </a:pPr>
            <a:endParaRPr lang="en-US" dirty="0" smtClean="0">
              <a:solidFill>
                <a:schemeClr val="tx1">
                  <a:lumMod val="75000"/>
                  <a:lumOff val="25000"/>
                </a:schemeClr>
              </a:solidFill>
              <a:effectLst>
                <a:outerShdw blurRad="50800" dist="38100" dir="2700000" algn="tl" rotWithShape="0">
                  <a:prstClr val="black">
                    <a:alpha val="40000"/>
                  </a:prstClr>
                </a:outerShdw>
              </a:effectLst>
            </a:endParaRPr>
          </a:p>
        </p:txBody>
      </p:sp>
      <p:sp>
        <p:nvSpPr>
          <p:cNvPr id="21506" name="Rectangle 8"/>
          <p:cNvSpPr>
            <a:spLocks noGrp="1" noChangeArrowheads="1"/>
          </p:cNvSpPr>
          <p:nvPr>
            <p:ph type="sldNum" sz="quarter" idx="12"/>
          </p:nvPr>
        </p:nvSpPr>
        <p:spPr>
          <a:xfrm>
            <a:off x="3124200" y="6248400"/>
            <a:ext cx="2895600" cy="457200"/>
          </a:xfrm>
        </p:spPr>
        <p:txBody>
          <a:bodyPr/>
          <a:lstStyle/>
          <a:p>
            <a:pPr>
              <a:defRPr/>
            </a:pPr>
            <a:fld id="{D3CCDE61-2ACD-47D7-A0F5-683729010402}" type="slidenum">
              <a:rPr lang="en-US"/>
              <a:pPr>
                <a:defRPr/>
              </a:pPr>
              <a:t>12</a:t>
            </a:fld>
            <a:endParaRPr lang="en-US" dirty="0"/>
          </a:p>
        </p:txBody>
      </p:sp>
      <p:sp>
        <p:nvSpPr>
          <p:cNvPr id="5" name="Snip Diagonal Corner Rectangle 4"/>
          <p:cNvSpPr/>
          <p:nvPr/>
        </p:nvSpPr>
        <p:spPr>
          <a:xfrm>
            <a:off x="76200" y="9906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Federal Loan Types</a:t>
            </a:r>
          </a:p>
        </p:txBody>
      </p:sp>
      <p:sp>
        <p:nvSpPr>
          <p:cNvPr id="21506" name="Rectangle 8"/>
          <p:cNvSpPr>
            <a:spLocks noGrp="1" noChangeArrowheads="1"/>
          </p:cNvSpPr>
          <p:nvPr>
            <p:ph type="sldNum" sz="quarter" idx="12"/>
          </p:nvPr>
        </p:nvSpPr>
        <p:spPr>
          <a:xfrm>
            <a:off x="3124200" y="6248400"/>
            <a:ext cx="2895600" cy="457200"/>
          </a:xfrm>
        </p:spPr>
        <p:txBody>
          <a:bodyPr/>
          <a:lstStyle/>
          <a:p>
            <a:pPr>
              <a:defRPr/>
            </a:pPr>
            <a:fld id="{D169D10E-CB5C-4E07-B154-365C9F6F36D2}" type="slidenum">
              <a:rPr lang="en-US"/>
              <a:pPr>
                <a:defRPr/>
              </a:pPr>
              <a:t>13</a:t>
            </a:fld>
            <a:endParaRPr lang="en-US" dirty="0"/>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pic>
        <p:nvPicPr>
          <p:cNvPr id="19461" name="Picture 6" descr="https://encrypted-tbn3.gstatic.com/images?q=tbn:ANd9GcQFFS5XMu4ujloU9D8d1JGz8MS2k8Ov14PhIvk_9Q8Biq7-HNrDX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8113" y="2438400"/>
            <a:ext cx="39147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Federal Perkins Loan</a:t>
            </a:r>
          </a:p>
        </p:txBody>
      </p:sp>
      <p:sp>
        <p:nvSpPr>
          <p:cNvPr id="10244" name="Rectangle 3"/>
          <p:cNvSpPr>
            <a:spLocks noGrp="1" noChangeArrowheads="1"/>
          </p:cNvSpPr>
          <p:nvPr>
            <p:ph idx="1"/>
          </p:nvPr>
        </p:nvSpPr>
        <p:spPr>
          <a:xfrm>
            <a:off x="609600" y="1143000"/>
            <a:ext cx="7848600" cy="3886200"/>
          </a:xfrm>
        </p:spPr>
        <p:txBody>
          <a:bodyPr rtlCol="0">
            <a:normAutofit fontScale="92500" lnSpcReduction="20000"/>
          </a:bodyPr>
          <a:lstStyle/>
          <a:p>
            <a:pPr marL="45720" indent="0" eaLnBrk="1" fontAlgn="auto" hangingPunct="1">
              <a:spcAft>
                <a:spcPts val="0"/>
              </a:spcAft>
              <a:buClr>
                <a:schemeClr val="accent6">
                  <a:lumMod val="75000"/>
                </a:schemeClr>
              </a:buClr>
              <a:buFont typeface="Georgia" pitchFamily="18" charset="0"/>
              <a:buNone/>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Oldest active educational loan</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Institution administers this loan</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Previous allocations came from the Dept of 	Ed, now schools operate this loan from 	repaid funds</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Fixed 5% interest rate</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Repayment begins 9 months after student 	ceases to be enrolled at least 1/2 time</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Minimum payment as low as $30</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Maximum repayment term is 10 years</a:t>
            </a:r>
          </a:p>
        </p:txBody>
      </p:sp>
      <p:sp>
        <p:nvSpPr>
          <p:cNvPr id="10242" name="Rectangle 8"/>
          <p:cNvSpPr>
            <a:spLocks noGrp="1" noChangeArrowheads="1"/>
          </p:cNvSpPr>
          <p:nvPr>
            <p:ph type="sldNum" sz="quarter" idx="12"/>
          </p:nvPr>
        </p:nvSpPr>
        <p:spPr>
          <a:xfrm>
            <a:off x="3124200" y="6248400"/>
            <a:ext cx="2895600" cy="457200"/>
          </a:xfrm>
        </p:spPr>
        <p:txBody>
          <a:bodyPr/>
          <a:lstStyle/>
          <a:p>
            <a:pPr>
              <a:defRPr/>
            </a:pPr>
            <a:fld id="{A2CAF307-30AB-4C8B-BF9F-9FDF6BAD0761}" type="slidenum">
              <a:rPr lang="en-US"/>
              <a:pPr>
                <a:defRPr/>
              </a:pPr>
              <a:t>14</a:t>
            </a:fld>
            <a:endParaRPr lang="en-US" dirty="0"/>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Federal Parent Plus Loan</a:t>
            </a:r>
          </a:p>
        </p:txBody>
      </p:sp>
      <p:sp>
        <p:nvSpPr>
          <p:cNvPr id="22532" name="Rectangle 3"/>
          <p:cNvSpPr>
            <a:spLocks noGrp="1" noChangeArrowheads="1"/>
          </p:cNvSpPr>
          <p:nvPr>
            <p:ph idx="1"/>
          </p:nvPr>
        </p:nvSpPr>
        <p:spPr>
          <a:xfrm>
            <a:off x="152400" y="990600"/>
            <a:ext cx="8534400" cy="4038600"/>
          </a:xfrm>
        </p:spPr>
        <p:txBody>
          <a:bodyPr rtlCol="0">
            <a:normAutofit fontScale="85000" lnSpcReduction="20000"/>
          </a:bodyPr>
          <a:lstStyle/>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Federal PLUS Loan is a loan for parents of dependent 	students</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Parent borrower is fully liable for loan</a:t>
            </a:r>
          </a:p>
          <a:p>
            <a:pPr marL="45720" indent="0" eaLnBrk="1" fontAlgn="auto" hangingPunct="1">
              <a:spcAft>
                <a:spcPts val="0"/>
              </a:spcAft>
              <a:buClr>
                <a:schemeClr val="accent6">
                  <a:lumMod val="75000"/>
                </a:schemeClr>
              </a:buClr>
              <a:buFont typeface="Georgia" pitchFamily="18" charset="0"/>
              <a:buNone/>
              <a:defRPr/>
            </a:pPr>
            <a:r>
              <a:rPr lang="en-US" sz="2800" dirty="0">
                <a:solidFill>
                  <a:schemeClr val="tx1">
                    <a:lumMod val="75000"/>
                    <a:lumOff val="25000"/>
                  </a:schemeClr>
                </a:solidFill>
                <a:effectLst>
                  <a:outerShdw blurRad="50800" dist="38100" dir="2700000" algn="tl" rotWithShape="0">
                    <a:prstClr val="black">
                      <a:alpha val="40000"/>
                    </a:prstClr>
                  </a:outerShdw>
                </a:effectLst>
              </a:rPr>
              <a:t>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(may require endorser)</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FAFSA not required by regulation, but schools can 	require	it if they wish</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Eligibility</a:t>
            </a: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Parent must be the natural or adoptive parent of the student, or spouse of one of those people</a:t>
            </a:r>
            <a:br>
              <a:rPr lang="en-US" dirty="0" smtClean="0">
                <a:solidFill>
                  <a:schemeClr val="tx1">
                    <a:lumMod val="75000"/>
                    <a:lumOff val="25000"/>
                  </a:schemeClr>
                </a:solidFill>
                <a:effectLst>
                  <a:outerShdw blurRad="50800" dist="38100" dir="2700000" algn="tl" rotWithShape="0">
                    <a:prstClr val="black">
                      <a:alpha val="40000"/>
                    </a:prstClr>
                  </a:outerShdw>
                </a:effectLst>
              </a:rPr>
            </a:br>
            <a:endParaRPr lang="en-US" dirty="0" smtClean="0">
              <a:solidFill>
                <a:schemeClr val="tx1">
                  <a:lumMod val="75000"/>
                  <a:lumOff val="25000"/>
                </a:schemeClr>
              </a:solidFill>
              <a:effectLst>
                <a:outerShdw blurRad="50800" dist="38100" dir="2700000" algn="tl" rotWithShape="0">
                  <a:prstClr val="black">
                    <a:alpha val="40000"/>
                  </a:prstClr>
                </a:outerShdw>
              </a:effectLst>
            </a:endParaRP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Parent must be a US Citizen, U.S. National or eligible NC</a:t>
            </a:r>
            <a:br>
              <a:rPr lang="en-US" dirty="0" smtClean="0">
                <a:solidFill>
                  <a:schemeClr val="tx1">
                    <a:lumMod val="75000"/>
                    <a:lumOff val="25000"/>
                  </a:schemeClr>
                </a:solidFill>
                <a:effectLst>
                  <a:outerShdw blurRad="50800" dist="38100" dir="2700000" algn="tl" rotWithShape="0">
                    <a:prstClr val="black">
                      <a:alpha val="40000"/>
                    </a:prstClr>
                  </a:outerShdw>
                </a:effectLst>
              </a:rPr>
            </a:br>
            <a:endParaRPr lang="en-US" dirty="0" smtClean="0">
              <a:solidFill>
                <a:schemeClr val="tx1">
                  <a:lumMod val="75000"/>
                  <a:lumOff val="25000"/>
                </a:schemeClr>
              </a:solidFill>
              <a:effectLst>
                <a:outerShdw blurRad="50800" dist="38100" dir="2700000" algn="tl" rotWithShape="0">
                  <a:prstClr val="black">
                    <a:alpha val="40000"/>
                  </a:prstClr>
                </a:outerShdw>
              </a:effectLst>
            </a:endParaRP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Parent must have no Title IV loans in default</a:t>
            </a:r>
            <a:br>
              <a:rPr lang="en-US" dirty="0" smtClean="0">
                <a:solidFill>
                  <a:schemeClr val="tx1">
                    <a:lumMod val="75000"/>
                    <a:lumOff val="25000"/>
                  </a:schemeClr>
                </a:solidFill>
                <a:effectLst>
                  <a:outerShdw blurRad="50800" dist="38100" dir="2700000" algn="tl" rotWithShape="0">
                    <a:prstClr val="black">
                      <a:alpha val="40000"/>
                    </a:prstClr>
                  </a:outerShdw>
                </a:effectLst>
              </a:rPr>
            </a:br>
            <a:endParaRPr lang="en-US" dirty="0" smtClean="0">
              <a:solidFill>
                <a:schemeClr val="tx1">
                  <a:lumMod val="75000"/>
                  <a:lumOff val="25000"/>
                </a:schemeClr>
              </a:solidFill>
              <a:effectLst>
                <a:outerShdw blurRad="50800" dist="38100" dir="2700000" algn="tl" rotWithShape="0">
                  <a:prstClr val="black">
                    <a:alpha val="40000"/>
                  </a:prstClr>
                </a:outerShdw>
              </a:effectLst>
            </a:endParaRP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Parent must be credit worthy, or have credit worthy endorser</a:t>
            </a:r>
          </a:p>
        </p:txBody>
      </p:sp>
      <p:sp>
        <p:nvSpPr>
          <p:cNvPr id="22530" name="Rectangle 8"/>
          <p:cNvSpPr>
            <a:spLocks noGrp="1" noChangeArrowheads="1"/>
          </p:cNvSpPr>
          <p:nvPr>
            <p:ph type="sldNum" sz="quarter" idx="12"/>
          </p:nvPr>
        </p:nvSpPr>
        <p:spPr>
          <a:xfrm>
            <a:off x="3124200" y="6248400"/>
            <a:ext cx="2895600" cy="457200"/>
          </a:xfrm>
        </p:spPr>
        <p:txBody>
          <a:bodyPr/>
          <a:lstStyle/>
          <a:p>
            <a:pPr>
              <a:defRPr/>
            </a:pPr>
            <a:fld id="{80ACF162-7C30-4657-A802-DFF8F3CE686A}" type="slidenum">
              <a:rPr lang="en-US"/>
              <a:pPr>
                <a:defRPr/>
              </a:pPr>
              <a:t>15</a:t>
            </a:fld>
            <a:endParaRPr lang="en-US" dirty="0"/>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2532">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253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532">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2532">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253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Federal Graduate Plus Loan</a:t>
            </a:r>
          </a:p>
        </p:txBody>
      </p:sp>
      <p:sp>
        <p:nvSpPr>
          <p:cNvPr id="24579" name="Rectangle 3"/>
          <p:cNvSpPr>
            <a:spLocks noGrp="1" noChangeArrowheads="1"/>
          </p:cNvSpPr>
          <p:nvPr>
            <p:ph idx="1"/>
          </p:nvPr>
        </p:nvSpPr>
        <p:spPr>
          <a:xfrm>
            <a:off x="685800" y="1143000"/>
            <a:ext cx="7772400" cy="4953000"/>
          </a:xfrm>
        </p:spPr>
        <p:txBody>
          <a:bodyPr rtlCol="0">
            <a:normAutofit/>
          </a:bodyPr>
          <a:lstStyle/>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Eligibility (ref. FSA Handbook)</a:t>
            </a:r>
          </a:p>
          <a:p>
            <a:pPr marL="548640" lvl="1"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Borrower must complete a FAFSA</a:t>
            </a:r>
          </a:p>
          <a:p>
            <a:pPr marL="548640" lvl="1"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U.S. Citizen attending at least half-time, seeking     	a Graduate or Professional degree</a:t>
            </a:r>
          </a:p>
          <a:p>
            <a:pPr marL="548640" lvl="1"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Borrower must pass a credit evaluation</a:t>
            </a:r>
            <a:br>
              <a:rPr lang="en-US" sz="2400" dirty="0" smtClean="0">
                <a:solidFill>
                  <a:schemeClr val="tx1">
                    <a:lumMod val="75000"/>
                    <a:lumOff val="25000"/>
                  </a:schemeClr>
                </a:solidFill>
                <a:effectLst>
                  <a:outerShdw blurRad="50800" dist="38100" dir="2700000" algn="tl" rotWithShape="0">
                    <a:prstClr val="black">
                      <a:alpha val="40000"/>
                    </a:prstClr>
                  </a:outerShdw>
                </a:effectLst>
              </a:rPr>
            </a:br>
            <a:endParaRPr lang="en-US" sz="2400" dirty="0" smtClean="0">
              <a:solidFill>
                <a:schemeClr val="tx1">
                  <a:lumMod val="75000"/>
                  <a:lumOff val="25000"/>
                </a:schemeClr>
              </a:solidFill>
              <a:effectLst>
                <a:outerShdw blurRad="50800" dist="38100" dir="2700000" algn="tl" rotWithShape="0">
                  <a:prstClr val="black">
                    <a:alpha val="40000"/>
                  </a:prstClr>
                </a:outerShdw>
              </a:effectLst>
            </a:endParaRP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Loan Limits</a:t>
            </a:r>
          </a:p>
          <a:p>
            <a:pPr marL="548640" lvl="1"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COA minus other aid</a:t>
            </a:r>
          </a:p>
        </p:txBody>
      </p:sp>
      <p:sp>
        <p:nvSpPr>
          <p:cNvPr id="4" name="Rectangle 8"/>
          <p:cNvSpPr>
            <a:spLocks noGrp="1" noChangeArrowheads="1"/>
          </p:cNvSpPr>
          <p:nvPr>
            <p:ph type="sldNum" sz="quarter" idx="12"/>
          </p:nvPr>
        </p:nvSpPr>
        <p:spPr>
          <a:xfrm>
            <a:off x="3124200" y="6248400"/>
            <a:ext cx="2895600" cy="457200"/>
          </a:xfrm>
        </p:spPr>
        <p:txBody>
          <a:bodyPr/>
          <a:lstStyle/>
          <a:p>
            <a:pPr>
              <a:defRPr/>
            </a:pPr>
            <a:fld id="{CF9E5200-6C8A-4E3E-BE09-576C23250C11}" type="slidenum">
              <a:rPr lang="en-US"/>
              <a:pPr>
                <a:defRPr/>
              </a:pPr>
              <a:t>16</a:t>
            </a:fld>
            <a:endParaRPr lang="en-US" dirty="0"/>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8"/>
          <p:cNvSpPr>
            <a:spLocks noGrp="1" noChangeArrowheads="1"/>
          </p:cNvSpPr>
          <p:nvPr>
            <p:ph type="sldNum" sz="quarter" idx="12"/>
          </p:nvPr>
        </p:nvSpPr>
        <p:spPr>
          <a:xfrm>
            <a:off x="3124200" y="6248400"/>
            <a:ext cx="2895600" cy="457200"/>
          </a:xfrm>
        </p:spPr>
        <p:txBody>
          <a:bodyPr/>
          <a:lstStyle/>
          <a:p>
            <a:pPr>
              <a:defRPr/>
            </a:pPr>
            <a:fld id="{B2346738-8F49-4619-A5C4-0431F5E9EEBF}" type="slidenum">
              <a:rPr lang="en-US"/>
              <a:pPr>
                <a:defRPr/>
              </a:pPr>
              <a:t>17</a:t>
            </a:fld>
            <a:endParaRPr lang="en-US" dirty="0"/>
          </a:p>
        </p:txBody>
      </p:sp>
      <p:sp>
        <p:nvSpPr>
          <p:cNvPr id="14339" name="Rectangle 2"/>
          <p:cNvSpPr>
            <a:spLocks noGrp="1" noChangeArrowheads="1"/>
          </p:cNvSpPr>
          <p:nvPr>
            <p:ph type="title" idx="4294967295"/>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Federal Direct Loan</a:t>
            </a:r>
          </a:p>
        </p:txBody>
      </p:sp>
      <p:sp>
        <p:nvSpPr>
          <p:cNvPr id="14340" name="Rectangle 3"/>
          <p:cNvSpPr>
            <a:spLocks noGrp="1" noChangeArrowheads="1"/>
          </p:cNvSpPr>
          <p:nvPr>
            <p:ph type="body" idx="4294967295"/>
          </p:nvPr>
        </p:nvSpPr>
        <p:spPr>
          <a:xfrm>
            <a:off x="0" y="1019175"/>
            <a:ext cx="8064500" cy="4419600"/>
          </a:xfrm>
        </p:spPr>
        <p:txBody>
          <a:bodyPr rtlCol="0">
            <a:normAutofit/>
          </a:bodyPr>
          <a:lstStyle/>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U.S</a:t>
            </a:r>
            <a:r>
              <a:rPr lang="en-US" sz="2800" dirty="0">
                <a:solidFill>
                  <a:schemeClr val="tx1">
                    <a:lumMod val="75000"/>
                    <a:lumOff val="25000"/>
                  </a:schemeClr>
                </a:solidFill>
                <a:effectLst>
                  <a:outerShdw blurRad="50800" dist="38100" dir="2700000" algn="tl" rotWithShape="0">
                    <a:prstClr val="black">
                      <a:alpha val="40000"/>
                    </a:prstClr>
                  </a:outerShdw>
                </a:effectLst>
              </a:rPr>
              <a:t>. Citizen, U.S. National, permanent US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	Residents </a:t>
            </a:r>
            <a:r>
              <a:rPr lang="en-US" sz="2800" dirty="0">
                <a:solidFill>
                  <a:schemeClr val="tx1">
                    <a:lumMod val="75000"/>
                    <a:lumOff val="25000"/>
                  </a:schemeClr>
                </a:solidFill>
                <a:effectLst>
                  <a:outerShdw blurRad="50800" dist="38100" dir="2700000" algn="tl" rotWithShape="0">
                    <a:prstClr val="black">
                      <a:alpha val="40000"/>
                    </a:prstClr>
                  </a:outerShdw>
                </a:effectLst>
              </a:rPr>
              <a:t>&amp; aliens, or Eligible non-citizen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	(</a:t>
            </a:r>
            <a:r>
              <a:rPr lang="en-US" sz="2800" dirty="0">
                <a:solidFill>
                  <a:schemeClr val="tx1">
                    <a:lumMod val="75000"/>
                    <a:lumOff val="25000"/>
                  </a:schemeClr>
                </a:solidFill>
                <a:effectLst>
                  <a:outerShdw blurRad="50800" dist="38100" dir="2700000" algn="tl" rotWithShape="0">
                    <a:prstClr val="black">
                      <a:alpha val="40000"/>
                    </a:prstClr>
                  </a:outerShdw>
                </a:effectLst>
              </a:rPr>
              <a:t>ref. FSA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Handbook)</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Enroll </a:t>
            </a:r>
            <a:r>
              <a:rPr lang="en-US" sz="2800" dirty="0">
                <a:solidFill>
                  <a:schemeClr val="tx1">
                    <a:lumMod val="75000"/>
                    <a:lumOff val="25000"/>
                  </a:schemeClr>
                </a:solidFill>
                <a:effectLst>
                  <a:outerShdw blurRad="50800" dist="38100" dir="2700000" algn="tl" rotWithShape="0">
                    <a:prstClr val="black">
                      <a:alpha val="40000"/>
                    </a:prstClr>
                  </a:outerShdw>
                </a:effectLst>
              </a:rPr>
              <a:t>1/2 time in a degree seeking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program</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SAP </a:t>
            </a:r>
            <a:r>
              <a:rPr lang="en-US" sz="2800" dirty="0">
                <a:solidFill>
                  <a:schemeClr val="tx1">
                    <a:lumMod val="75000"/>
                    <a:lumOff val="25000"/>
                  </a:schemeClr>
                </a:solidFill>
                <a:effectLst>
                  <a:outerShdw blurRad="50800" dist="38100" dir="2700000" algn="tl" rotWithShape="0">
                    <a:prstClr val="black">
                      <a:alpha val="40000"/>
                    </a:prstClr>
                  </a:outerShdw>
                </a:effectLst>
              </a:rPr>
              <a:t>- Satisfactory Academic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Progress</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No default / overpayment </a:t>
            </a:r>
            <a:r>
              <a:rPr lang="en-US" sz="2800" dirty="0">
                <a:solidFill>
                  <a:schemeClr val="tx1">
                    <a:lumMod val="75000"/>
                    <a:lumOff val="25000"/>
                  </a:schemeClr>
                </a:solidFill>
                <a:effectLst>
                  <a:outerShdw blurRad="50800" dist="38100" dir="2700000" algn="tl" rotWithShape="0">
                    <a:prstClr val="black">
                      <a:alpha val="40000"/>
                    </a:prstClr>
                  </a:outerShdw>
                </a:effectLst>
              </a:rPr>
              <a:t>on any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Aid</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Register </a:t>
            </a:r>
            <a:r>
              <a:rPr lang="en-US" sz="2800" dirty="0">
                <a:solidFill>
                  <a:schemeClr val="tx1">
                    <a:lumMod val="75000"/>
                    <a:lumOff val="25000"/>
                  </a:schemeClr>
                </a:solidFill>
                <a:effectLst>
                  <a:outerShdw blurRad="50800" dist="38100" dir="2700000" algn="tl" rotWithShape="0">
                    <a:prstClr val="black">
                      <a:alpha val="40000"/>
                    </a:prstClr>
                  </a:outerShdw>
                </a:effectLst>
              </a:rPr>
              <a:t>with selective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service</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Must </a:t>
            </a:r>
            <a:r>
              <a:rPr lang="en-US" sz="2800" dirty="0">
                <a:solidFill>
                  <a:schemeClr val="tx1">
                    <a:lumMod val="75000"/>
                    <a:lumOff val="25000"/>
                  </a:schemeClr>
                </a:solidFill>
                <a:effectLst>
                  <a:outerShdw blurRad="50800" dist="38100" dir="2700000" algn="tl" rotWithShape="0">
                    <a:prstClr val="black">
                      <a:alpha val="40000"/>
                    </a:prstClr>
                  </a:outerShdw>
                </a:effectLst>
              </a:rPr>
              <a:t>complete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FAFSA</a:t>
            </a:r>
            <a:endParaRPr lang="en-US" sz="2800" dirty="0">
              <a:solidFill>
                <a:schemeClr val="tx1">
                  <a:lumMod val="75000"/>
                  <a:lumOff val="25000"/>
                </a:schemeClr>
              </a:solidFill>
              <a:effectLst>
                <a:outerShdw blurRad="50800" dist="38100" dir="2700000" algn="tl" rotWithShape="0">
                  <a:prstClr val="black">
                    <a:alpha val="40000"/>
                  </a:prstClr>
                </a:outerShdw>
              </a:effectLst>
            </a:endParaRPr>
          </a:p>
        </p:txBody>
      </p:sp>
      <p:sp>
        <p:nvSpPr>
          <p:cNvPr id="5" name="Snip Diagonal Corner Rectangle 4"/>
          <p:cNvSpPr/>
          <p:nvPr/>
        </p:nvSpPr>
        <p:spPr>
          <a:xfrm>
            <a:off x="152400" y="9906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4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sz="half" idx="1"/>
          </p:nvPr>
        </p:nvSpPr>
        <p:spPr>
          <a:xfrm>
            <a:off x="304800" y="1006475"/>
            <a:ext cx="3951288" cy="4495800"/>
          </a:xfrm>
        </p:spPr>
        <p:txBody>
          <a:bodyPr>
            <a:normAutofit/>
          </a:bodyPr>
          <a:lstStyle/>
          <a:p>
            <a:pPr marL="0" indent="160338" eaLnBrk="1" hangingPunct="1">
              <a:lnSpc>
                <a:spcPct val="90000"/>
              </a:lnSpc>
              <a:buClr>
                <a:srgbClr val="3C536F"/>
              </a:buClr>
              <a:buFont typeface="Wingdings" pitchFamily="2" charset="2"/>
              <a:buNone/>
              <a:defRPr/>
            </a:pPr>
            <a:r>
              <a:rPr lang="en-US" altLang="en-US" sz="4000" u="sng" smtClean="0">
                <a:solidFill>
                  <a:srgbClr val="404040"/>
                </a:solidFill>
                <a:effectLst>
                  <a:outerShdw blurRad="38100" dist="38100" dir="2700000" algn="tl">
                    <a:srgbClr val="C0C0C0"/>
                  </a:outerShdw>
                </a:effectLst>
              </a:rPr>
              <a:t>Subsidized DL</a:t>
            </a:r>
          </a:p>
          <a:p>
            <a:pPr marL="0" indent="160338" eaLnBrk="1" hangingPunct="1">
              <a:lnSpc>
                <a:spcPct val="90000"/>
              </a:lnSpc>
              <a:buClr>
                <a:srgbClr val="3C536F"/>
              </a:buClr>
              <a:buFont typeface="Wingdings" pitchFamily="2" charset="2"/>
              <a:buNone/>
              <a:defRPr/>
            </a:pPr>
            <a:r>
              <a:rPr lang="en-US" altLang="en-US" smtClean="0">
                <a:solidFill>
                  <a:srgbClr val="404040"/>
                </a:solidFill>
                <a:effectLst>
                  <a:outerShdw blurRad="38100" dist="38100" dir="2700000" algn="tl">
                    <a:srgbClr val="C0C0C0"/>
                  </a:outerShdw>
                </a:effectLst>
              </a:rPr>
              <a:t>(</a:t>
            </a:r>
            <a:r>
              <a:rPr lang="en-US" altLang="en-US" smtClean="0">
                <a:solidFill>
                  <a:srgbClr val="FF0000"/>
                </a:solidFill>
              </a:rPr>
              <a:t>Need</a:t>
            </a:r>
            <a:r>
              <a:rPr lang="en-US" altLang="en-US" smtClean="0">
                <a:solidFill>
                  <a:srgbClr val="404040"/>
                </a:solidFill>
                <a:effectLst>
                  <a:outerShdw blurRad="38100" dist="38100" dir="2700000" algn="tl">
                    <a:srgbClr val="C0C0C0"/>
                  </a:outerShdw>
                </a:effectLst>
              </a:rPr>
              <a:t>-based)</a:t>
            </a:r>
          </a:p>
          <a:p>
            <a:pPr marL="0" indent="160338" eaLnBrk="1" hangingPunct="1">
              <a:lnSpc>
                <a:spcPct val="90000"/>
              </a:lnSpc>
              <a:buClr>
                <a:schemeClr val="hlink"/>
              </a:buClr>
              <a:buFont typeface="Georgia" pitchFamily="18" charset="0"/>
              <a:buNone/>
              <a:defRPr/>
            </a:pPr>
            <a:r>
              <a:rPr lang="en-US" altLang="en-US" u="sng" smtClean="0">
                <a:solidFill>
                  <a:srgbClr val="404040"/>
                </a:solidFill>
                <a:effectLst>
                  <a:outerShdw blurRad="38100" dist="38100" dir="2700000" algn="tl">
                    <a:srgbClr val="C0C0C0"/>
                  </a:outerShdw>
                </a:effectLst>
              </a:rPr>
              <a:t>Interest:</a:t>
            </a:r>
          </a:p>
          <a:p>
            <a:pPr marL="0" indent="160338" eaLnBrk="1" hangingPunct="1">
              <a:lnSpc>
                <a:spcPct val="90000"/>
              </a:lnSpc>
              <a:buClr>
                <a:schemeClr val="hlink"/>
              </a:buClr>
              <a:buFont typeface="Georgia" pitchFamily="18" charset="0"/>
              <a:buNone/>
              <a:defRPr/>
            </a:pPr>
            <a:r>
              <a:rPr lang="en-US" altLang="en-US" smtClean="0">
                <a:solidFill>
                  <a:srgbClr val="404040"/>
                </a:solidFill>
                <a:effectLst>
                  <a:outerShdw blurRad="38100" dist="38100" dir="2700000" algn="tl">
                    <a:srgbClr val="C0C0C0"/>
                  </a:outerShdw>
                </a:effectLst>
              </a:rPr>
              <a:t>  ED pays during</a:t>
            </a:r>
          </a:p>
          <a:p>
            <a:pPr marL="547688" lvl="1" indent="-182563" eaLnBrk="1" hangingPunct="1">
              <a:lnSpc>
                <a:spcPct val="90000"/>
              </a:lnSpc>
              <a:buFontTx/>
              <a:buChar char="•"/>
              <a:defRPr/>
            </a:pPr>
            <a:r>
              <a:rPr lang="en-US" altLang="en-US" smtClean="0">
                <a:solidFill>
                  <a:srgbClr val="404040"/>
                </a:solidFill>
                <a:effectLst>
                  <a:outerShdw blurRad="38100" dist="38100" dir="2700000" algn="tl">
                    <a:srgbClr val="C0C0C0"/>
                  </a:outerShdw>
                </a:effectLst>
              </a:rPr>
              <a:t>    In-school</a:t>
            </a:r>
          </a:p>
          <a:p>
            <a:pPr marL="547688" lvl="1" indent="-182563" eaLnBrk="1" hangingPunct="1">
              <a:lnSpc>
                <a:spcPct val="90000"/>
              </a:lnSpc>
              <a:buFontTx/>
              <a:buChar char="•"/>
              <a:defRPr/>
            </a:pPr>
            <a:r>
              <a:rPr lang="en-US" altLang="en-US" smtClean="0">
                <a:solidFill>
                  <a:srgbClr val="404040"/>
                </a:solidFill>
                <a:effectLst>
                  <a:outerShdw blurRad="38100" dist="38100" dir="2700000" algn="tl">
                    <a:srgbClr val="C0C0C0"/>
                  </a:outerShdw>
                </a:effectLst>
              </a:rPr>
              <a:t>    Grace</a:t>
            </a:r>
          </a:p>
          <a:p>
            <a:pPr marL="547688" lvl="1" indent="-182563" eaLnBrk="1" hangingPunct="1">
              <a:lnSpc>
                <a:spcPct val="90000"/>
              </a:lnSpc>
              <a:buFontTx/>
              <a:buChar char="•"/>
              <a:defRPr/>
            </a:pPr>
            <a:r>
              <a:rPr lang="en-US" altLang="en-US" smtClean="0">
                <a:solidFill>
                  <a:srgbClr val="404040"/>
                </a:solidFill>
                <a:effectLst>
                  <a:outerShdw blurRad="38100" dist="38100" dir="2700000" algn="tl">
                    <a:srgbClr val="C0C0C0"/>
                  </a:outerShdw>
                </a:effectLst>
              </a:rPr>
              <a:t>    Deferment</a:t>
            </a:r>
          </a:p>
          <a:p>
            <a:pPr marL="0" indent="160338" eaLnBrk="1" hangingPunct="1">
              <a:lnSpc>
                <a:spcPct val="90000"/>
              </a:lnSpc>
              <a:buClr>
                <a:schemeClr val="bg1"/>
              </a:buClr>
              <a:defRPr/>
            </a:pPr>
            <a:r>
              <a:rPr lang="en-US" altLang="en-US" sz="2000" smtClean="0">
                <a:solidFill>
                  <a:srgbClr val="404040"/>
                </a:solidFill>
                <a:effectLst>
                  <a:outerShdw blurRad="38100" dist="38100" dir="2700000" algn="tl">
                    <a:srgbClr val="C0C0C0"/>
                  </a:outerShdw>
                </a:effectLst>
              </a:rPr>
              <a:t>  </a:t>
            </a:r>
            <a:r>
              <a:rPr lang="en-US" altLang="en-US" smtClean="0">
                <a:solidFill>
                  <a:srgbClr val="404040"/>
                </a:solidFill>
                <a:effectLst>
                  <a:outerShdw blurRad="38100" dist="38100" dir="2700000" algn="tl">
                    <a:srgbClr val="C0C0C0"/>
                  </a:outerShdw>
                </a:effectLst>
              </a:rPr>
              <a:t>Student pays during</a:t>
            </a:r>
          </a:p>
          <a:p>
            <a:pPr marL="547688" lvl="1" indent="-182563" eaLnBrk="1" hangingPunct="1">
              <a:lnSpc>
                <a:spcPct val="90000"/>
              </a:lnSpc>
              <a:buFontTx/>
              <a:buChar char="•"/>
              <a:defRPr/>
            </a:pPr>
            <a:r>
              <a:rPr lang="en-US" altLang="en-US" smtClean="0">
                <a:solidFill>
                  <a:srgbClr val="404040"/>
                </a:solidFill>
                <a:effectLst>
                  <a:outerShdw blurRad="38100" dist="38100" dir="2700000" algn="tl">
                    <a:srgbClr val="C0C0C0"/>
                  </a:outerShdw>
                </a:effectLst>
              </a:rPr>
              <a:t>    Repayment</a:t>
            </a:r>
          </a:p>
        </p:txBody>
      </p:sp>
      <p:sp>
        <p:nvSpPr>
          <p:cNvPr id="11268" name="Rectangle 4"/>
          <p:cNvSpPr>
            <a:spLocks noGrp="1" noChangeArrowheads="1"/>
          </p:cNvSpPr>
          <p:nvPr>
            <p:ph sz="half" idx="2"/>
          </p:nvPr>
        </p:nvSpPr>
        <p:spPr>
          <a:xfrm>
            <a:off x="4495800" y="1006475"/>
            <a:ext cx="4071938" cy="4114800"/>
          </a:xfrm>
        </p:spPr>
        <p:txBody>
          <a:bodyPr>
            <a:normAutofit/>
          </a:bodyPr>
          <a:lstStyle/>
          <a:p>
            <a:pPr marL="0" indent="160338" eaLnBrk="1" hangingPunct="1">
              <a:lnSpc>
                <a:spcPct val="90000"/>
              </a:lnSpc>
              <a:buClr>
                <a:srgbClr val="3C536F"/>
              </a:buClr>
              <a:buFont typeface="Wingdings" pitchFamily="2" charset="2"/>
              <a:buNone/>
              <a:defRPr/>
            </a:pPr>
            <a:r>
              <a:rPr lang="en-US" altLang="en-US" sz="4000" u="sng" smtClean="0">
                <a:solidFill>
                  <a:srgbClr val="404040"/>
                </a:solidFill>
                <a:effectLst>
                  <a:outerShdw blurRad="38100" dist="38100" dir="2700000" algn="tl">
                    <a:srgbClr val="C0C0C0"/>
                  </a:outerShdw>
                </a:effectLst>
              </a:rPr>
              <a:t>Unsubsidized DL</a:t>
            </a:r>
          </a:p>
          <a:p>
            <a:pPr marL="0" indent="160338" eaLnBrk="1" hangingPunct="1">
              <a:lnSpc>
                <a:spcPct val="90000"/>
              </a:lnSpc>
              <a:buClr>
                <a:srgbClr val="3C536F"/>
              </a:buClr>
              <a:buFont typeface="Wingdings" pitchFamily="2" charset="2"/>
              <a:buNone/>
              <a:defRPr/>
            </a:pPr>
            <a:r>
              <a:rPr lang="en-US" altLang="en-US" smtClean="0">
                <a:solidFill>
                  <a:srgbClr val="404040"/>
                </a:solidFill>
                <a:effectLst>
                  <a:outerShdw blurRad="38100" dist="38100" dir="2700000" algn="tl">
                    <a:srgbClr val="C0C0C0"/>
                  </a:outerShdw>
                </a:effectLst>
              </a:rPr>
              <a:t>(</a:t>
            </a:r>
            <a:r>
              <a:rPr lang="en-US" altLang="en-US" smtClean="0">
                <a:solidFill>
                  <a:srgbClr val="FF0000"/>
                </a:solidFill>
              </a:rPr>
              <a:t>Non need</a:t>
            </a:r>
            <a:r>
              <a:rPr lang="en-US" altLang="en-US" smtClean="0">
                <a:solidFill>
                  <a:srgbClr val="404040"/>
                </a:solidFill>
                <a:effectLst>
                  <a:outerShdw blurRad="38100" dist="38100" dir="2700000" algn="tl">
                    <a:srgbClr val="C0C0C0"/>
                  </a:outerShdw>
                </a:effectLst>
              </a:rPr>
              <a:t>-based)</a:t>
            </a:r>
          </a:p>
          <a:p>
            <a:pPr marL="0" indent="160338" eaLnBrk="1" hangingPunct="1">
              <a:lnSpc>
                <a:spcPct val="105000"/>
              </a:lnSpc>
              <a:buClr>
                <a:schemeClr val="hlink"/>
              </a:buClr>
              <a:buFont typeface="Georgia" pitchFamily="18" charset="0"/>
              <a:buNone/>
              <a:defRPr/>
            </a:pPr>
            <a:r>
              <a:rPr lang="en-US" altLang="en-US" u="sng" smtClean="0">
                <a:solidFill>
                  <a:srgbClr val="404040"/>
                </a:solidFill>
                <a:effectLst>
                  <a:outerShdw blurRad="38100" dist="38100" dir="2700000" algn="tl">
                    <a:srgbClr val="C0C0C0"/>
                  </a:outerShdw>
                </a:effectLst>
              </a:rPr>
              <a:t>Interest:</a:t>
            </a:r>
          </a:p>
          <a:p>
            <a:pPr marL="0" indent="160338" eaLnBrk="1" hangingPunct="1">
              <a:lnSpc>
                <a:spcPct val="105000"/>
              </a:lnSpc>
              <a:buClr>
                <a:schemeClr val="hlink"/>
              </a:buClr>
              <a:buFont typeface="Georgia" pitchFamily="18" charset="0"/>
              <a:buNone/>
              <a:defRPr/>
            </a:pPr>
            <a:r>
              <a:rPr lang="en-US" altLang="en-US" smtClean="0">
                <a:solidFill>
                  <a:srgbClr val="404040"/>
                </a:solidFill>
                <a:effectLst>
                  <a:outerShdw blurRad="38100" dist="38100" dir="2700000" algn="tl">
                    <a:srgbClr val="C0C0C0"/>
                  </a:outerShdw>
                </a:effectLst>
              </a:rPr>
              <a:t>Student responsible for all</a:t>
            </a:r>
          </a:p>
          <a:p>
            <a:pPr marL="547688" lvl="1" indent="-182563" eaLnBrk="1" hangingPunct="1">
              <a:lnSpc>
                <a:spcPct val="105000"/>
              </a:lnSpc>
              <a:buFontTx/>
              <a:buChar char="•"/>
              <a:defRPr/>
            </a:pPr>
            <a:r>
              <a:rPr lang="en-US" altLang="en-US" smtClean="0">
                <a:solidFill>
                  <a:srgbClr val="404040"/>
                </a:solidFill>
                <a:effectLst>
                  <a:outerShdw blurRad="38100" dist="38100" dir="2700000" algn="tl">
                    <a:srgbClr val="C0C0C0"/>
                  </a:outerShdw>
                </a:effectLst>
              </a:rPr>
              <a:t> Can be capitalized, or</a:t>
            </a:r>
          </a:p>
          <a:p>
            <a:pPr marL="547688" lvl="1" indent="-182563" eaLnBrk="1" hangingPunct="1">
              <a:lnSpc>
                <a:spcPct val="90000"/>
              </a:lnSpc>
              <a:buFontTx/>
              <a:buChar char="•"/>
              <a:defRPr/>
            </a:pPr>
            <a:r>
              <a:rPr lang="en-US" altLang="en-US" smtClean="0">
                <a:solidFill>
                  <a:srgbClr val="404040"/>
                </a:solidFill>
                <a:effectLst>
                  <a:outerShdw blurRad="38100" dist="38100" dir="2700000" algn="tl">
                    <a:srgbClr val="C0C0C0"/>
                  </a:outerShdw>
                </a:effectLst>
              </a:rPr>
              <a:t> Student can choose to pay interest  </a:t>
            </a:r>
          </a:p>
          <a:p>
            <a:pPr marL="0" indent="160338" eaLnBrk="1" hangingPunct="1">
              <a:lnSpc>
                <a:spcPct val="90000"/>
              </a:lnSpc>
              <a:buClr>
                <a:srgbClr val="3C536F"/>
              </a:buClr>
              <a:buFont typeface="Wingdings" pitchFamily="2" charset="2"/>
              <a:buNone/>
              <a:defRPr/>
            </a:pPr>
            <a:endParaRPr lang="en-US" altLang="en-US" smtClean="0">
              <a:solidFill>
                <a:srgbClr val="404040"/>
              </a:solidFill>
              <a:effectLst>
                <a:outerShdw blurRad="38100" dist="38100" dir="2700000" algn="tl">
                  <a:srgbClr val="C0C0C0"/>
                </a:outerShdw>
              </a:effectLst>
            </a:endParaRPr>
          </a:p>
        </p:txBody>
      </p:sp>
      <p:sp>
        <p:nvSpPr>
          <p:cNvPr id="9" name="Slide Number Placeholder 8"/>
          <p:cNvSpPr>
            <a:spLocks noGrp="1" noChangeArrowheads="1"/>
          </p:cNvSpPr>
          <p:nvPr>
            <p:ph type="sldNum" sz="quarter" idx="12"/>
          </p:nvPr>
        </p:nvSpPr>
        <p:spPr>
          <a:xfrm>
            <a:off x="3124200" y="6248400"/>
            <a:ext cx="2895600" cy="457200"/>
          </a:xfrm>
        </p:spPr>
        <p:txBody>
          <a:bodyPr/>
          <a:lstStyle/>
          <a:p>
            <a:pPr>
              <a:defRPr/>
            </a:pPr>
            <a:fld id="{43F0C12D-C6F3-4B8E-8CD4-66C5EDF066F9}" type="slidenum">
              <a:rPr lang="en-US"/>
              <a:pPr>
                <a:defRPr/>
              </a:pPr>
              <a:t>18</a:t>
            </a:fld>
            <a:endParaRPr lang="en-US" dirty="0"/>
          </a:p>
        </p:txBody>
      </p:sp>
      <p:sp>
        <p:nvSpPr>
          <p:cNvPr id="11266" name="Rectangle 2"/>
          <p:cNvSpPr>
            <a:spLocks noGrp="1" noChangeArrowheads="1"/>
          </p:cNvSpPr>
          <p:nvPr>
            <p:ph type="title"/>
          </p:nvPr>
        </p:nvSpPr>
        <p:spPr>
          <a:xfrm>
            <a:off x="0" y="0"/>
            <a:ext cx="8382000" cy="760413"/>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Direct Loans: Sub vs. Unsub</a:t>
            </a:r>
          </a:p>
        </p:txBody>
      </p:sp>
      <p:sp>
        <p:nvSpPr>
          <p:cNvPr id="11271" name="Line 7"/>
          <p:cNvSpPr>
            <a:spLocks noChangeShapeType="1"/>
          </p:cNvSpPr>
          <p:nvPr/>
        </p:nvSpPr>
        <p:spPr bwMode="auto">
          <a:xfrm rot="60000">
            <a:off x="4217988" y="990600"/>
            <a:ext cx="76200" cy="4114800"/>
          </a:xfrm>
          <a:prstGeom prst="line">
            <a:avLst/>
          </a:prstGeom>
          <a:noFill/>
          <a:ln w="38100">
            <a:solidFill>
              <a:srgbClr val="095BA6"/>
            </a:solidFill>
            <a:round/>
            <a:headEnd/>
            <a:tailEnd/>
          </a:ln>
          <a:effectLst>
            <a:outerShdw blurRad="50800" dist="38100" dir="2700000" algn="tl" rotWithShape="0">
              <a:prstClr val="black">
                <a:alpha val="40000"/>
              </a:prstClr>
            </a:outerShdw>
          </a:effectLst>
        </p:spPr>
        <p:txBody>
          <a:bodyPr wrap="none" anchor="ctr"/>
          <a:lstStyle/>
          <a:p>
            <a:pPr eaLnBrk="0" hangingPunct="0">
              <a:defRPr/>
            </a:pPr>
            <a:endParaRPr lang="en-US" dirty="0">
              <a:ea typeface="ＭＳ Ｐゴシック" pitchFamily="8" charset="-128"/>
            </a:endParaRPr>
          </a:p>
        </p:txBody>
      </p:sp>
      <p:sp>
        <p:nvSpPr>
          <p:cNvPr id="24583" name="Text Box 8"/>
          <p:cNvSpPr txBox="1">
            <a:spLocks noChangeArrowheads="1"/>
          </p:cNvSpPr>
          <p:nvPr/>
        </p:nvSpPr>
        <p:spPr bwMode="auto">
          <a:xfrm>
            <a:off x="5562600" y="2667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Font typeface="Arial" pitchFamily="34"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spcBef>
                <a:spcPct val="0"/>
              </a:spcBef>
              <a:buFontTx/>
              <a:buNone/>
            </a:pPr>
            <a:endParaRPr lang="en-US" altLang="en-US" sz="2400" b="0">
              <a:latin typeface="Times New Roman" pitchFamily="18" charset="0"/>
            </a:endParaRPr>
          </a:p>
        </p:txBody>
      </p:sp>
      <p:sp>
        <p:nvSpPr>
          <p:cNvPr id="10" name="Snip Diagonal Corner Rectangle 9"/>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268">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8">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8">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8">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8">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D6DDC18E-A852-4BAD-B813-E05886248E60}" type="slidenum">
              <a:rPr lang="en-US"/>
              <a:pPr>
                <a:defRPr/>
              </a:pPr>
              <a:t>19</a:t>
            </a:fld>
            <a:endParaRPr lang="en-US" dirty="0"/>
          </a:p>
        </p:txBody>
      </p:sp>
      <p:sp>
        <p:nvSpPr>
          <p:cNvPr id="25603" name="Rectangle 2"/>
          <p:cNvSpPr>
            <a:spLocks noGrp="1" noChangeArrowheads="1"/>
          </p:cNvSpPr>
          <p:nvPr>
            <p:ph type="title" idx="4294967295"/>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dirty="0">
                <a:effectLst>
                  <a:outerShdw blurRad="50800" dist="38100" dir="2700000" algn="tl" rotWithShape="0">
                    <a:prstClr val="black">
                      <a:alpha val="40000"/>
                    </a:prstClr>
                  </a:outerShdw>
                  <a:reflection blurRad="6350" stA="55000" endA="300" endPos="45500" dir="5400000" sy="-100000" algn="bl" rotWithShape="0"/>
                </a:effectLst>
              </a:rPr>
              <a:t>N</a:t>
            </a:r>
            <a:r>
              <a:rPr lang="en-US" dirty="0" smtClean="0">
                <a:effectLst>
                  <a:outerShdw blurRad="50800" dist="38100" dir="2700000" algn="tl" rotWithShape="0">
                    <a:prstClr val="black">
                      <a:alpha val="40000"/>
                    </a:prstClr>
                  </a:outerShdw>
                  <a:reflection blurRad="6350" stA="55000" endA="300" endPos="45500" dir="5400000" sy="-100000" algn="bl" rotWithShape="0"/>
                </a:effectLst>
              </a:rPr>
              <a:t>eed </a:t>
            </a:r>
            <a:r>
              <a:rPr lang="en-US" dirty="0" err="1" smtClean="0">
                <a:effectLst>
                  <a:outerShdw blurRad="50800" dist="38100" dir="2700000" algn="tl" rotWithShape="0">
                    <a:prstClr val="black">
                      <a:alpha val="40000"/>
                    </a:prstClr>
                  </a:outerShdw>
                  <a:reflection blurRad="6350" stA="55000" endA="300" endPos="45500" dir="5400000" sy="-100000" algn="bl" rotWithShape="0"/>
                </a:effectLst>
              </a:rPr>
              <a:t>vs</a:t>
            </a:r>
            <a:r>
              <a:rPr lang="en-US" dirty="0" smtClean="0">
                <a:effectLst>
                  <a:outerShdw blurRad="50800" dist="38100" dir="2700000" algn="tl" rotWithShape="0">
                    <a:prstClr val="black">
                      <a:alpha val="40000"/>
                    </a:prstClr>
                  </a:outerShdw>
                  <a:reflection blurRad="6350" stA="55000" endA="300" endPos="45500" dir="5400000" sy="-100000" algn="bl" rotWithShape="0"/>
                </a:effectLst>
              </a:rPr>
              <a:t> non-Need</a:t>
            </a:r>
          </a:p>
        </p:txBody>
      </p:sp>
      <p:sp>
        <p:nvSpPr>
          <p:cNvPr id="6" name="Snip Diagonal Corner Rectangle 5"/>
          <p:cNvSpPr/>
          <p:nvPr/>
        </p:nvSpPr>
        <p:spPr>
          <a:xfrm>
            <a:off x="17463" y="8763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graphicFrame>
        <p:nvGraphicFramePr>
          <p:cNvPr id="3" name="Table 2"/>
          <p:cNvGraphicFramePr>
            <a:graphicFrameLocks noGrp="1"/>
          </p:cNvGraphicFramePr>
          <p:nvPr/>
        </p:nvGraphicFramePr>
        <p:xfrm>
          <a:off x="1524000" y="1397000"/>
          <a:ext cx="6096000" cy="1482725"/>
        </p:xfrm>
        <a:graphic>
          <a:graphicData uri="http://schemas.openxmlformats.org/drawingml/2006/table">
            <a:tbl>
              <a:tblPr firstRow="1" bandRow="1">
                <a:tableStyleId>{5C22544A-7EE6-4342-B048-85BDC9FD1C3A}</a:tableStyleId>
              </a:tblPr>
              <a:tblGrid>
                <a:gridCol w="3048000"/>
                <a:gridCol w="3048000"/>
              </a:tblGrid>
              <a:tr h="370681">
                <a:tc>
                  <a:txBody>
                    <a:bodyPr/>
                    <a:lstStyle/>
                    <a:p>
                      <a:r>
                        <a:rPr lang="en-US" sz="1800" dirty="0" smtClean="0"/>
                        <a:t>Need-based</a:t>
                      </a:r>
                      <a:r>
                        <a:rPr lang="en-US" sz="1800" baseline="0" dirty="0" smtClean="0"/>
                        <a:t> Financial Aid</a:t>
                      </a:r>
                      <a:endParaRPr lang="en-US" sz="1800" dirty="0"/>
                    </a:p>
                  </a:txBody>
                  <a:tcPr marT="45700" marB="45700"/>
                </a:tc>
                <a:tc>
                  <a:txBody>
                    <a:bodyPr/>
                    <a:lstStyle/>
                    <a:p>
                      <a:r>
                        <a:rPr lang="en-US" sz="1800" dirty="0" smtClean="0"/>
                        <a:t>Non-Need Financial Aid</a:t>
                      </a:r>
                      <a:endParaRPr lang="en-US" sz="1800" dirty="0"/>
                    </a:p>
                  </a:txBody>
                  <a:tcPr marT="45700" marB="45700"/>
                </a:tc>
              </a:tr>
              <a:tr h="370681">
                <a:tc>
                  <a:txBody>
                    <a:bodyPr/>
                    <a:lstStyle/>
                    <a:p>
                      <a:r>
                        <a:rPr lang="en-US" sz="1800" dirty="0" smtClean="0"/>
                        <a:t>Scholarships</a:t>
                      </a:r>
                      <a:endParaRPr lang="en-US" sz="1800" dirty="0"/>
                    </a:p>
                  </a:txBody>
                  <a:tcPr marT="45700" marB="45700"/>
                </a:tc>
                <a:tc>
                  <a:txBody>
                    <a:bodyPr/>
                    <a:lstStyle/>
                    <a:p>
                      <a:r>
                        <a:rPr lang="en-US" sz="1800" dirty="0" smtClean="0"/>
                        <a:t>Unsubsidized DLs</a:t>
                      </a:r>
                      <a:endParaRPr lang="en-US" sz="1800" dirty="0"/>
                    </a:p>
                  </a:txBody>
                  <a:tcPr marT="45700" marB="45700"/>
                </a:tc>
              </a:tr>
              <a:tr h="370681">
                <a:tc>
                  <a:txBody>
                    <a:bodyPr/>
                    <a:lstStyle/>
                    <a:p>
                      <a:r>
                        <a:rPr lang="en-US" sz="1800" dirty="0" smtClean="0"/>
                        <a:t>State &amp; Federal Grants</a:t>
                      </a:r>
                      <a:endParaRPr lang="en-US" sz="1800" dirty="0"/>
                    </a:p>
                  </a:txBody>
                  <a:tcPr marT="45700" marB="45700"/>
                </a:tc>
                <a:tc>
                  <a:txBody>
                    <a:bodyPr/>
                    <a:lstStyle/>
                    <a:p>
                      <a:r>
                        <a:rPr lang="en-US" sz="1800" dirty="0" smtClean="0"/>
                        <a:t>Private Loans</a:t>
                      </a:r>
                      <a:endParaRPr lang="en-US" sz="1800" dirty="0"/>
                    </a:p>
                  </a:txBody>
                  <a:tcPr marT="45700" marB="45700"/>
                </a:tc>
              </a:tr>
              <a:tr h="370681">
                <a:tc>
                  <a:txBody>
                    <a:bodyPr/>
                    <a:lstStyle/>
                    <a:p>
                      <a:r>
                        <a:rPr lang="en-US" sz="1800" dirty="0" smtClean="0"/>
                        <a:t>Subsidized DLs</a:t>
                      </a:r>
                      <a:endParaRPr lang="en-US" sz="1800" dirty="0"/>
                    </a:p>
                  </a:txBody>
                  <a:tcPr marT="45700" marB="45700"/>
                </a:tc>
                <a:tc>
                  <a:txBody>
                    <a:bodyPr/>
                    <a:lstStyle/>
                    <a:p>
                      <a:endParaRPr lang="en-US" sz="1800" dirty="0"/>
                    </a:p>
                  </a:txBody>
                  <a:tcPr marT="45700" marB="45700"/>
                </a:tc>
              </a:tr>
            </a:tbl>
          </a:graphicData>
        </a:graphic>
      </p:graphicFrame>
      <p:graphicFrame>
        <p:nvGraphicFramePr>
          <p:cNvPr id="25622" name="Chart 6"/>
          <p:cNvGraphicFramePr>
            <a:graphicFrameLocks/>
          </p:cNvGraphicFramePr>
          <p:nvPr/>
        </p:nvGraphicFramePr>
        <p:xfrm>
          <a:off x="1371600" y="922338"/>
          <a:ext cx="6172200" cy="1574800"/>
        </p:xfrm>
        <a:graphic>
          <a:graphicData uri="http://schemas.openxmlformats.org/presentationml/2006/ole">
            <mc:AlternateContent xmlns:mc="http://schemas.openxmlformats.org/markup-compatibility/2006">
              <mc:Choice xmlns:v="urn:schemas-microsoft-com:vml" Requires="v">
                <p:oleObj spid="_x0000_s25624" r:id="rId5" imgW="6169687" imgH="1579001" progId="Excel.Chart.8">
                  <p:embed/>
                </p:oleObj>
              </mc:Choice>
              <mc:Fallback>
                <p:oleObj r:id="rId5" imgW="6169687" imgH="1579001" progId="Excel.Chart.8">
                  <p:embed/>
                  <p:pic>
                    <p:nvPicPr>
                      <p:cNvPr id="0" name="Chart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922338"/>
                        <a:ext cx="61722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5623"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027363" y="3048000"/>
            <a:ext cx="3241675"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82BFF325-2038-444B-997A-46976C426A56}" type="slidenum">
              <a:rPr lang="en-US"/>
              <a:pPr>
                <a:defRPr/>
              </a:pPr>
              <a:t>2</a:t>
            </a:fld>
            <a:endParaRPr lang="en-US" dirty="0"/>
          </a:p>
        </p:txBody>
      </p:sp>
      <p:pic>
        <p:nvPicPr>
          <p:cNvPr id="8195" name="Picture 5" descr="http://www.trbimg.com/img-4fb527ec/turbine/os-student-loans-20120517/600/600x3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685800"/>
            <a:ext cx="57150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8382000" cy="1143000"/>
          </a:xfrm>
        </p:spPr>
        <p:txBody>
          <a:bodyPr>
            <a:normAutofit/>
          </a:bodyPr>
          <a:lstStyle/>
          <a:p>
            <a:pPr eaLnBrk="1" fontAlgn="auto" hangingPunct="1">
              <a:spcAft>
                <a:spcPts val="0"/>
              </a:spcAft>
              <a:buClr>
                <a:schemeClr val="accent6">
                  <a:lumMod val="75000"/>
                </a:schemeClr>
              </a:buClr>
              <a:buFont typeface="Georgia" pitchFamily="18" charset="0"/>
              <a:buNone/>
              <a:defRPr/>
            </a:pPr>
            <a:r>
              <a:rPr lang="en-US" dirty="0" smtClean="0">
                <a:effectLst>
                  <a:outerShdw blurRad="50800" dist="38100" dir="2700000" algn="tl" rotWithShape="0">
                    <a:prstClr val="black">
                      <a:alpha val="40000"/>
                    </a:prstClr>
                  </a:outerShdw>
                  <a:reflection blurRad="6350" stA="55000" endA="300" endPos="45500" dir="5400000" sy="-100000" algn="bl" rotWithShape="0"/>
                </a:effectLst>
              </a:rPr>
              <a:t>DL loan limits</a:t>
            </a:r>
            <a:endParaRPr lang="en-US" sz="3600" dirty="0" smtClean="0">
              <a:effectLst>
                <a:outerShdw blurRad="50800" dist="38100" dir="2700000" algn="tl" rotWithShape="0">
                  <a:prstClr val="black">
                    <a:alpha val="40000"/>
                  </a:prstClr>
                </a:outerShdw>
                <a:reflection blurRad="6350" stA="55000" endA="300" endPos="45500" dir="5400000" sy="-100000" algn="bl" rotWithShape="0"/>
              </a:effectLst>
            </a:endParaRPr>
          </a:p>
        </p:txBody>
      </p:sp>
      <p:graphicFrame>
        <p:nvGraphicFramePr>
          <p:cNvPr id="343161" name="Group 121"/>
          <p:cNvGraphicFramePr>
            <a:graphicFrameLocks noGrp="1"/>
          </p:cNvGraphicFramePr>
          <p:nvPr>
            <p:ph type="tbl" idx="1"/>
          </p:nvPr>
        </p:nvGraphicFramePr>
        <p:xfrm>
          <a:off x="304800" y="1371600"/>
          <a:ext cx="8305800" cy="3105150"/>
        </p:xfrm>
        <a:graphic>
          <a:graphicData uri="http://schemas.openxmlformats.org/drawingml/2006/table">
            <a:tbl>
              <a:tblPr/>
              <a:tblGrid>
                <a:gridCol w="2514600"/>
                <a:gridCol w="2286000"/>
                <a:gridCol w="228600"/>
                <a:gridCol w="3276600"/>
              </a:tblGrid>
              <a:tr h="89607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Verdana" pitchFamily="34" charset="0"/>
                          <a:ea typeface="Verdana" pitchFamily="34" charset="0"/>
                          <a:cs typeface="Verdana" pitchFamily="34" charset="0"/>
                        </a:rPr>
                        <a:t>Combined</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Verdana" pitchFamily="34" charset="0"/>
                          <a:ea typeface="Verdana" pitchFamily="34" charset="0"/>
                          <a:cs typeface="Verdana" pitchFamily="34" charset="0"/>
                        </a:rPr>
                        <a:t>Sub </a:t>
                      </a:r>
                      <a:r>
                        <a:rPr kumimoji="0" lang="en-US" sz="20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Verdana" pitchFamily="34" charset="0"/>
                          <a:ea typeface="Verdana" pitchFamily="34" charset="0"/>
                          <a:cs typeface="Verdana" pitchFamily="34" charset="0"/>
                        </a:rPr>
                        <a:t>&amp; </a:t>
                      </a:r>
                      <a:r>
                        <a:rPr kumimoji="0" lang="en-US" sz="2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Verdana" pitchFamily="34" charset="0"/>
                          <a:ea typeface="Verdana" pitchFamily="34" charset="0"/>
                          <a:cs typeface="Verdana" pitchFamily="34" charset="0"/>
                        </a:rPr>
                        <a:t>Unsub</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Black" pitchFamily="34"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kern="1200" cap="none" normalizeH="0" baseline="0" dirty="0" smtClean="0">
                          <a:ln>
                            <a:noFill/>
                          </a:ln>
                          <a:solidFill>
                            <a:schemeClr val="tx1"/>
                          </a:solidFill>
                          <a:effectLst>
                            <a:outerShdw blurRad="50800" dist="38100" dir="2700000" algn="tl" rotWithShape="0">
                              <a:prstClr val="black">
                                <a:alpha val="40000"/>
                              </a:prstClr>
                            </a:outerShdw>
                          </a:effectLst>
                          <a:latin typeface="Verdana" pitchFamily="34" charset="0"/>
                          <a:ea typeface="Verdana" pitchFamily="34" charset="0"/>
                          <a:cs typeface="Verdana" pitchFamily="34" charset="0"/>
                        </a:rPr>
                        <a:t>Sub may not exceed</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2366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Undergrad Dependent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$31,000</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$23,000</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6174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9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*Undergrad Independent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$57,500</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$23,000</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2366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Grad and Professional</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$138,500</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$65,500</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5" name="Rectangle 8"/>
          <p:cNvSpPr>
            <a:spLocks noGrp="1" noChangeArrowheads="1"/>
          </p:cNvSpPr>
          <p:nvPr>
            <p:ph type="sldNum" sz="quarter" idx="12"/>
          </p:nvPr>
        </p:nvSpPr>
        <p:spPr>
          <a:xfrm>
            <a:off x="3124200" y="6248400"/>
            <a:ext cx="2895600" cy="457200"/>
          </a:xfrm>
        </p:spPr>
        <p:txBody>
          <a:bodyPr/>
          <a:lstStyle/>
          <a:p>
            <a:pPr>
              <a:defRPr/>
            </a:pPr>
            <a:fld id="{C8B9A326-3E21-4762-AAFE-395177CCFA3B}" type="slidenum">
              <a:rPr lang="en-US"/>
              <a:pPr>
                <a:defRPr/>
              </a:pPr>
              <a:t>20</a:t>
            </a:fld>
            <a:endParaRPr lang="en-US" dirty="0"/>
          </a:p>
        </p:txBody>
      </p:sp>
      <p:sp>
        <p:nvSpPr>
          <p:cNvPr id="343070" name="Rectangle 30"/>
          <p:cNvSpPr>
            <a:spLocks noChangeArrowheads="1"/>
          </p:cNvSpPr>
          <p:nvPr/>
        </p:nvSpPr>
        <p:spPr bwMode="auto">
          <a:xfrm>
            <a:off x="304800" y="5029200"/>
            <a:ext cx="8458200" cy="914400"/>
          </a:xfrm>
          <a:prstGeom prst="rect">
            <a:avLst/>
          </a:prstGeom>
          <a:noFill/>
          <a:ln w="12700">
            <a:noFill/>
            <a:miter lim="800000"/>
            <a:headEnd/>
            <a:tailEnd/>
          </a:ln>
          <a:effectLst/>
        </p:spPr>
        <p:txBody>
          <a:bodyPr lIns="90488" tIns="44450" rIns="90488" bIns="44450"/>
          <a:lstStyle/>
          <a:p>
            <a:pPr marL="742950" lvl="1" indent="-285750">
              <a:spcBef>
                <a:spcPct val="20000"/>
              </a:spcBef>
              <a:defRPr/>
            </a:pPr>
            <a:r>
              <a:rPr lang="en-US" sz="2200" b="1" dirty="0">
                <a:latin typeface="+mj-lt"/>
                <a:ea typeface="Verdana" pitchFamily="34" charset="0"/>
                <a:cs typeface="Verdana" pitchFamily="34" charset="0"/>
              </a:rPr>
              <a:t>*  </a:t>
            </a:r>
            <a:r>
              <a:rPr lang="en-US" sz="2200" dirty="0">
                <a:latin typeface="+mj-lt"/>
                <a:ea typeface="Verdana" pitchFamily="34" charset="0"/>
                <a:cs typeface="Verdana" pitchFamily="34" charset="0"/>
              </a:rPr>
              <a:t>And dependent student whose parent is unable to obtain a PLUS loan; denial of parent’s PLUS produces </a:t>
            </a:r>
            <a:r>
              <a:rPr lang="en-US" sz="2200" dirty="0" err="1">
                <a:latin typeface="+mj-lt"/>
                <a:ea typeface="Verdana" pitchFamily="34" charset="0"/>
                <a:cs typeface="Verdana" pitchFamily="34" charset="0"/>
              </a:rPr>
              <a:t>add’l</a:t>
            </a:r>
            <a:r>
              <a:rPr lang="en-US" sz="2200" dirty="0">
                <a:latin typeface="+mj-lt"/>
                <a:ea typeface="Verdana" pitchFamily="34" charset="0"/>
                <a:cs typeface="Verdana" pitchFamily="34" charset="0"/>
              </a:rPr>
              <a:t> unsub</a:t>
            </a:r>
          </a:p>
        </p:txBody>
      </p:sp>
      <p:sp>
        <p:nvSpPr>
          <p:cNvPr id="6" name="Snip Diagonal Corner Rectangle 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a:xfrm>
            <a:off x="3124200" y="6248400"/>
            <a:ext cx="2895600" cy="457200"/>
          </a:xfrm>
        </p:spPr>
        <p:txBody>
          <a:bodyPr/>
          <a:lstStyle/>
          <a:p>
            <a:pPr>
              <a:defRPr/>
            </a:pPr>
            <a:fld id="{F5900FCC-6E01-4B0D-8E4E-5A28B33F1D01}" type="slidenum">
              <a:rPr lang="en-US"/>
              <a:pPr>
                <a:defRPr/>
              </a:pPr>
              <a:t>21</a:t>
            </a:fld>
            <a:endParaRPr lang="en-US" dirty="0"/>
          </a:p>
        </p:txBody>
      </p:sp>
      <p:sp>
        <p:nvSpPr>
          <p:cNvPr id="25603" name="Rectangle 2"/>
          <p:cNvSpPr>
            <a:spLocks noGrp="1" noChangeArrowheads="1"/>
          </p:cNvSpPr>
          <p:nvPr>
            <p:ph type="title" idx="4294967295"/>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dirty="0" smtClean="0">
                <a:effectLst>
                  <a:outerShdw blurRad="50800" dist="38100" dir="2700000" algn="tl" rotWithShape="0">
                    <a:prstClr val="black">
                      <a:alpha val="40000"/>
                    </a:prstClr>
                  </a:outerShdw>
                  <a:reflection blurRad="6350" stA="55000" endA="300" endPos="45500" dir="5400000" sy="-100000" algn="bl" rotWithShape="0"/>
                </a:effectLst>
              </a:rPr>
              <a:t>Interest Rates &amp; Fees</a:t>
            </a:r>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3"/>
          <p:cNvSpPr txBox="1">
            <a:spLocks noChangeArrowheads="1"/>
          </p:cNvSpPr>
          <p:nvPr/>
        </p:nvSpPr>
        <p:spPr>
          <a:xfrm>
            <a:off x="304800" y="1219200"/>
            <a:ext cx="8610600" cy="3810000"/>
          </a:xfrm>
          <a:prstGeom prst="rect">
            <a:avLst/>
          </a:prstGeom>
        </p:spPr>
        <p:txBody>
          <a:bodyPr>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buFont typeface="Arial" pitchFamily="34" charset="0"/>
              <a:buChar char="•"/>
              <a:defRPr/>
            </a:pPr>
            <a:r>
              <a:rPr lang="en-US" sz="2600" dirty="0" smtClean="0">
                <a:effectLst>
                  <a:outerShdw blurRad="50800" dist="38100" dir="2700000" algn="tl" rotWithShape="0">
                    <a:prstClr val="black">
                      <a:alpha val="40000"/>
                    </a:prstClr>
                  </a:outerShdw>
                </a:effectLst>
              </a:rPr>
              <a:t> Perkins Loans – no fees</a:t>
            </a:r>
          </a:p>
          <a:p>
            <a:pPr lvl="1">
              <a:buFont typeface="Arial" pitchFamily="34" charset="0"/>
              <a:buChar char="•"/>
              <a:defRPr/>
            </a:pPr>
            <a:r>
              <a:rPr lang="en-US" sz="2400" dirty="0" smtClean="0">
                <a:effectLst>
                  <a:outerShdw blurRad="50800" dist="38100" dir="2700000" algn="tl" rotWithShape="0">
                    <a:prstClr val="black">
                      <a:alpha val="40000"/>
                    </a:prstClr>
                  </a:outerShdw>
                </a:effectLst>
              </a:rPr>
              <a:t>Fixed IR = 5%</a:t>
            </a:r>
            <a:br>
              <a:rPr lang="en-US" sz="2400" dirty="0" smtClean="0">
                <a:effectLst>
                  <a:outerShdw blurRad="50800" dist="38100" dir="2700000" algn="tl" rotWithShape="0">
                    <a:prstClr val="black">
                      <a:alpha val="40000"/>
                    </a:prstClr>
                  </a:outerShdw>
                </a:effectLst>
              </a:rPr>
            </a:br>
            <a:endParaRPr lang="en-US" sz="2400" dirty="0" smtClean="0">
              <a:effectLst>
                <a:outerShdw blurRad="50800" dist="38100" dir="2700000" algn="tl" rotWithShape="0">
                  <a:prstClr val="black">
                    <a:alpha val="40000"/>
                  </a:prstClr>
                </a:outerShdw>
              </a:effectLst>
            </a:endParaRPr>
          </a:p>
          <a:p>
            <a:pPr>
              <a:buFont typeface="Arial" pitchFamily="34" charset="0"/>
              <a:buChar char="•"/>
              <a:defRPr/>
            </a:pPr>
            <a:r>
              <a:rPr lang="en-US" sz="2600" dirty="0" smtClean="0">
                <a:effectLst>
                  <a:outerShdw blurRad="50800" dist="38100" dir="2700000" algn="tl" rotWithShape="0">
                    <a:prstClr val="black">
                      <a:alpha val="40000"/>
                    </a:prstClr>
                  </a:outerShdw>
                </a:effectLst>
              </a:rPr>
              <a:t> Direct Loans – 0.5% orig. fee</a:t>
            </a:r>
          </a:p>
          <a:p>
            <a:pPr lvl="1">
              <a:buFont typeface="Arial" pitchFamily="34" charset="0"/>
              <a:buChar char="•"/>
              <a:defRPr/>
            </a:pPr>
            <a:r>
              <a:rPr lang="en-US" sz="2400" dirty="0" smtClean="0">
                <a:effectLst>
                  <a:outerShdw blurRad="50800" dist="38100" dir="2700000" algn="tl" rotWithShape="0">
                    <a:prstClr val="black">
                      <a:alpha val="40000"/>
                    </a:prstClr>
                  </a:outerShdw>
                </a:effectLst>
              </a:rPr>
              <a:t> Actually 1.5% minus 1% rebate)</a:t>
            </a:r>
          </a:p>
          <a:p>
            <a:pPr lvl="1">
              <a:buFont typeface="Arial" pitchFamily="34" charset="0"/>
              <a:buChar char="•"/>
              <a:defRPr/>
            </a:pPr>
            <a:r>
              <a:rPr lang="en-US" sz="2400" dirty="0" smtClean="0">
                <a:effectLst>
                  <a:outerShdw blurRad="50800" dist="38100" dir="2700000" algn="tl" rotWithShape="0">
                    <a:prstClr val="black">
                      <a:alpha val="40000"/>
                    </a:prstClr>
                  </a:outerShdw>
                </a:effectLst>
              </a:rPr>
              <a:t> Undergrad sub = fixed IR of 4.5%</a:t>
            </a:r>
          </a:p>
          <a:p>
            <a:pPr lvl="1">
              <a:buFont typeface="Arial" pitchFamily="34" charset="0"/>
              <a:buChar char="•"/>
              <a:defRPr/>
            </a:pPr>
            <a:r>
              <a:rPr lang="en-US" sz="2400" dirty="0" smtClean="0">
                <a:effectLst>
                  <a:outerShdw blurRad="50800" dist="38100" dir="2700000" algn="tl" rotWithShape="0">
                    <a:prstClr val="black">
                      <a:alpha val="40000"/>
                    </a:prstClr>
                  </a:outerShdw>
                </a:effectLst>
              </a:rPr>
              <a:t> All other DLs = fixed IR of 6.8%</a:t>
            </a:r>
            <a:br>
              <a:rPr lang="en-US" sz="2400" dirty="0" smtClean="0">
                <a:effectLst>
                  <a:outerShdw blurRad="50800" dist="38100" dir="2700000" algn="tl" rotWithShape="0">
                    <a:prstClr val="black">
                      <a:alpha val="40000"/>
                    </a:prstClr>
                  </a:outerShdw>
                </a:effectLst>
              </a:rPr>
            </a:br>
            <a:endParaRPr lang="en-US" sz="2400" dirty="0" smtClean="0">
              <a:effectLst>
                <a:outerShdw blurRad="50800" dist="38100" dir="2700000" algn="tl" rotWithShape="0">
                  <a:prstClr val="black">
                    <a:alpha val="40000"/>
                  </a:prstClr>
                </a:outerShdw>
              </a:effectLst>
            </a:endParaRPr>
          </a:p>
          <a:p>
            <a:pPr>
              <a:buFont typeface="Arial" pitchFamily="34" charset="0"/>
              <a:buChar char="•"/>
              <a:defRPr/>
            </a:pPr>
            <a:r>
              <a:rPr lang="en-US" sz="2800" dirty="0">
                <a:effectLst>
                  <a:outerShdw blurRad="50800" dist="38100" dir="2700000" algn="tl" rotWithShape="0">
                    <a:prstClr val="black">
                      <a:alpha val="40000"/>
                    </a:prstClr>
                  </a:outerShdw>
                </a:effectLst>
              </a:rPr>
              <a:t> </a:t>
            </a:r>
            <a:r>
              <a:rPr lang="en-US" sz="2800" dirty="0" smtClean="0">
                <a:effectLst>
                  <a:outerShdw blurRad="50800" dist="38100" dir="2700000" algn="tl" rotWithShape="0">
                    <a:prstClr val="black">
                      <a:alpha val="40000"/>
                    </a:prstClr>
                  </a:outerShdw>
                </a:effectLst>
              </a:rPr>
              <a:t> Direct Parent PLUS / Grad PLUS – 2.5% </a:t>
            </a:r>
            <a:r>
              <a:rPr lang="en-US" sz="2800" dirty="0" err="1" smtClean="0">
                <a:effectLst>
                  <a:outerShdw blurRad="50800" dist="38100" dir="2700000" algn="tl" rotWithShape="0">
                    <a:prstClr val="black">
                      <a:alpha val="40000"/>
                    </a:prstClr>
                  </a:outerShdw>
                </a:effectLst>
              </a:rPr>
              <a:t>orig</a:t>
            </a:r>
            <a:endParaRPr lang="en-US" sz="2800" dirty="0">
              <a:effectLst>
                <a:outerShdw blurRad="50800" dist="38100" dir="2700000" algn="tl" rotWithShape="0">
                  <a:prstClr val="black">
                    <a:alpha val="40000"/>
                  </a:prstClr>
                </a:outerShdw>
              </a:effectLst>
            </a:endParaRPr>
          </a:p>
          <a:p>
            <a:pPr lvl="1">
              <a:buFont typeface="Arial" pitchFamily="34" charset="0"/>
              <a:buChar char="•"/>
              <a:defRPr/>
            </a:pPr>
            <a:r>
              <a:rPr lang="en-US" sz="2400" dirty="0" smtClean="0">
                <a:effectLst>
                  <a:outerShdw blurRad="50800" dist="38100" dir="2700000" algn="tl" rotWithShape="0">
                    <a:prstClr val="black">
                      <a:alpha val="40000"/>
                    </a:prstClr>
                  </a:outerShdw>
                </a:effectLst>
              </a:rPr>
              <a:t> Actually </a:t>
            </a:r>
            <a:r>
              <a:rPr lang="en-US" sz="2400" dirty="0">
                <a:effectLst>
                  <a:outerShdw blurRad="50800" dist="38100" dir="2700000" algn="tl" rotWithShape="0">
                    <a:prstClr val="black">
                      <a:alpha val="40000"/>
                    </a:prstClr>
                  </a:outerShdw>
                </a:effectLst>
              </a:rPr>
              <a:t>1.5% minus 1% rebate</a:t>
            </a:r>
            <a:r>
              <a:rPr lang="en-US" sz="2400" dirty="0" smtClean="0">
                <a:effectLst>
                  <a:outerShdw blurRad="50800" dist="38100" dir="2700000" algn="tl" rotWithShape="0">
                    <a:prstClr val="black">
                      <a:alpha val="40000"/>
                    </a:prstClr>
                  </a:outerShdw>
                </a:effectLst>
              </a:rPr>
              <a:t>)</a:t>
            </a:r>
          </a:p>
          <a:p>
            <a:pPr lvl="1">
              <a:buFont typeface="Arial" pitchFamily="34" charset="0"/>
              <a:buChar char="•"/>
              <a:defRPr/>
            </a:pPr>
            <a:r>
              <a:rPr lang="en-US" sz="2400" dirty="0" smtClean="0">
                <a:effectLst>
                  <a:outerShdw blurRad="50800" dist="38100" dir="2700000" algn="tl" rotWithShape="0">
                    <a:prstClr val="black">
                      <a:alpha val="40000"/>
                    </a:prstClr>
                  </a:outerShdw>
                </a:effectLst>
              </a:rPr>
              <a:t> fixed IR 7.9%</a:t>
            </a:r>
          </a:p>
          <a:p>
            <a:pPr marL="365760" lvl="1" indent="0">
              <a:buFont typeface="Georgia" pitchFamily="18" charset="0"/>
              <a:buNone/>
              <a:defRPr/>
            </a:pPr>
            <a:r>
              <a:rPr lang="en-US" sz="2400" dirty="0" smtClean="0">
                <a:effectLst>
                  <a:outerShdw blurRad="50800" dist="38100" dir="2700000" algn="tl" rotWithShape="0">
                    <a:prstClr val="black">
                      <a:alpha val="40000"/>
                    </a:prstClr>
                  </a:outerShdw>
                </a:effectLst>
              </a:rPr>
              <a:t>To retain rebates,1</a:t>
            </a:r>
            <a:r>
              <a:rPr lang="en-US" sz="2400" baseline="30000" dirty="0" smtClean="0">
                <a:effectLst>
                  <a:outerShdw blurRad="50800" dist="38100" dir="2700000" algn="tl" rotWithShape="0">
                    <a:prstClr val="black">
                      <a:alpha val="40000"/>
                    </a:prstClr>
                  </a:outerShdw>
                </a:effectLst>
              </a:rPr>
              <a:t>st</a:t>
            </a:r>
            <a:r>
              <a:rPr lang="en-US" sz="2400" dirty="0" smtClean="0">
                <a:effectLst>
                  <a:outerShdw blurRad="50800" dist="38100" dir="2700000" algn="tl" rotWithShape="0">
                    <a:prstClr val="black">
                      <a:alpha val="40000"/>
                    </a:prstClr>
                  </a:outerShdw>
                </a:effectLst>
              </a:rPr>
              <a:t> 12 </a:t>
            </a:r>
            <a:r>
              <a:rPr lang="en-US" sz="2400" dirty="0" err="1" smtClean="0">
                <a:effectLst>
                  <a:outerShdw blurRad="50800" dist="38100" dir="2700000" algn="tl" rotWithShape="0">
                    <a:prstClr val="black">
                      <a:alpha val="40000"/>
                    </a:prstClr>
                  </a:outerShdw>
                </a:effectLst>
              </a:rPr>
              <a:t>pymts</a:t>
            </a:r>
            <a:r>
              <a:rPr lang="en-US" sz="2400" dirty="0" smtClean="0">
                <a:effectLst>
                  <a:outerShdw blurRad="50800" dist="38100" dir="2700000" algn="tl" rotWithShape="0">
                    <a:prstClr val="black">
                      <a:alpha val="40000"/>
                    </a:prstClr>
                  </a:outerShdw>
                </a:effectLst>
              </a:rPr>
              <a:t> must be on time		</a:t>
            </a:r>
            <a:endParaRPr lang="en-US" sz="2400" dirty="0">
              <a:effectLst>
                <a:outerShdw blurRad="50800" dist="38100" dir="2700000" algn="tl" rotWithShape="0">
                  <a:prstClr val="black">
                    <a:alpha val="40000"/>
                  </a:prstClr>
                </a:outerShdw>
              </a:effectLst>
            </a:endParaRPr>
          </a:p>
          <a:p>
            <a:pPr>
              <a:buFont typeface="Arial" pitchFamily="34" charset="0"/>
              <a:buChar char="•"/>
              <a:defRPr/>
            </a:pPr>
            <a:endParaRPr lang="en-US" sz="2800" dirty="0" smtClean="0">
              <a:effectLst>
                <a:outerShdw blurRad="50800" dist="38100" dir="2700000" algn="tl" rotWithShape="0">
                  <a:prstClr val="black">
                    <a:alpha val="40000"/>
                  </a:prstClr>
                </a:outerShdw>
              </a:effectLst>
            </a:endParaRPr>
          </a:p>
          <a:p>
            <a:pPr marL="45720" indent="0">
              <a:buFont typeface="Georgia" pitchFamily="18" charset="0"/>
              <a:buNone/>
              <a:defRPr/>
            </a:pPr>
            <a:endParaRPr lang="en-US" sz="2400" dirty="0" smtClean="0">
              <a:effectLst>
                <a:outerShdw blurRad="50800" dist="38100" dir="2700000" algn="tl" rotWithShape="0">
                  <a:prstClr val="black">
                    <a:alpha val="40000"/>
                  </a:prstClr>
                </a:outerShdw>
              </a:effectLst>
            </a:endParaRPr>
          </a:p>
          <a:p>
            <a:pPr>
              <a:defRPr/>
            </a:pPr>
            <a:endParaRPr lang="en-US" sz="2600" dirty="0" smtClean="0">
              <a:effectLst>
                <a:outerShdw blurRad="50800" dist="38100" dir="2700000" algn="tl" rotWithShape="0">
                  <a:prstClr val="black">
                    <a:alpha val="40000"/>
                  </a:prstClr>
                </a:outerShdw>
              </a:effectLst>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8382000" cy="838200"/>
          </a:xfrm>
        </p:spPr>
        <p:txBody>
          <a:bodyPr lIns="90488" tIns="44450" rIns="90488" bIns="44450" anchor="b"/>
          <a:lstStyle/>
          <a:p>
            <a:pPr eaLnBrk="1" fontAlgn="auto" hangingPunct="1">
              <a:spcAft>
                <a:spcPts val="0"/>
              </a:spcAft>
              <a:buClr>
                <a:schemeClr val="accent6">
                  <a:lumMod val="75000"/>
                </a:schemeClr>
              </a:buClr>
              <a:buFont typeface="Georgia" pitchFamily="18" charset="0"/>
              <a:buNone/>
              <a:defRPr/>
            </a:pPr>
            <a:r>
              <a:rPr lang="en-US" dirty="0" smtClean="0">
                <a:effectLst>
                  <a:outerShdw blurRad="50800" dist="38100" dir="2700000" algn="tl" rotWithShape="0">
                    <a:prstClr val="black">
                      <a:alpha val="40000"/>
                    </a:prstClr>
                  </a:outerShdw>
                  <a:reflection blurRad="6350" stA="55000" endA="300" endPos="45500" dir="5400000" sy="-100000" algn="bl" rotWithShape="0"/>
                </a:effectLst>
              </a:rPr>
              <a:t>Federal Consolidation Loan</a:t>
            </a:r>
          </a:p>
        </p:txBody>
      </p:sp>
      <p:sp>
        <p:nvSpPr>
          <p:cNvPr id="38915" name="Rectangle 3"/>
          <p:cNvSpPr>
            <a:spLocks noGrp="1" noChangeArrowheads="1"/>
          </p:cNvSpPr>
          <p:nvPr>
            <p:ph idx="1"/>
          </p:nvPr>
        </p:nvSpPr>
        <p:spPr>
          <a:xfrm>
            <a:off x="228600" y="1066800"/>
            <a:ext cx="8229600" cy="4800600"/>
          </a:xfrm>
        </p:spPr>
        <p:txBody>
          <a:bodyPr lIns="90488" tIns="44450" rIns="90488" bIns="44450" rtlCol="0">
            <a:normAutofit/>
          </a:bodyPr>
          <a:lstStyle/>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  Federal education loans that may be consolidated</a:t>
            </a:r>
          </a:p>
          <a:p>
            <a:pPr marL="365760" lvl="1" indent="0" eaLnBrk="1" fontAlgn="auto" hangingPunct="1">
              <a:spcAft>
                <a:spcPts val="0"/>
              </a:spcAft>
              <a:buClr>
                <a:schemeClr val="accent6">
                  <a:lumMod val="75000"/>
                </a:schemeClr>
              </a:buClr>
              <a:buFont typeface="Georgia" pitchFamily="18" charset="0"/>
              <a:buNone/>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 FFELP (Federal Family Ed Loan.</a:t>
            </a:r>
            <a:r>
              <a:rPr lang="en-US" sz="2400" dirty="0">
                <a:solidFill>
                  <a:schemeClr val="tx1">
                    <a:lumMod val="75000"/>
                    <a:lumOff val="25000"/>
                  </a:schemeClr>
                </a:solidFill>
                <a:effectLst>
                  <a:outerShdw blurRad="50800" dist="38100" dir="2700000" algn="tl" rotWithShape="0">
                    <a:prstClr val="black">
                      <a:alpha val="40000"/>
                    </a:prstClr>
                  </a:outerShdw>
                </a:effectLst>
              </a:rPr>
              <a:t> </a:t>
            </a:r>
            <a:r>
              <a:rPr lang="en-US" sz="2400" dirty="0" smtClean="0">
                <a:solidFill>
                  <a:schemeClr val="tx1">
                    <a:lumMod val="75000"/>
                    <a:lumOff val="25000"/>
                  </a:schemeClr>
                </a:solidFill>
                <a:effectLst>
                  <a:outerShdw blurRad="50800" dist="38100" dir="2700000" algn="tl" rotWithShape="0">
                    <a:prstClr val="black">
                      <a:alpha val="40000"/>
                    </a:prstClr>
                  </a:outerShdw>
                </a:effectLst>
              </a:rPr>
              <a:t>   ― Perkins</a:t>
            </a:r>
          </a:p>
          <a:p>
            <a:pPr marL="365760" lvl="1" indent="0" eaLnBrk="1" fontAlgn="auto" hangingPunct="1">
              <a:spcAft>
                <a:spcPts val="0"/>
              </a:spcAft>
              <a:buClr>
                <a:schemeClr val="accent6">
                  <a:lumMod val="75000"/>
                </a:schemeClr>
              </a:buClr>
              <a:buFont typeface="Georgia" pitchFamily="18" charset="0"/>
              <a:buNone/>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 Direct		― HEAL (Health Education Ass. Loan)</a:t>
            </a:r>
          </a:p>
          <a:p>
            <a:pPr indent="-182880" eaLnBrk="1" fontAlgn="auto" hangingPunct="1">
              <a:lnSpc>
                <a:spcPct val="4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  No minimum loan amount</a:t>
            </a:r>
          </a:p>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  Thirty-year repayment (maximum)</a:t>
            </a:r>
          </a:p>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  Interest rate will be a fixed interest rate,  capped at 	8.25%</a:t>
            </a:r>
          </a:p>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  A weighted average is used to figure the interest rate 	and then it is rounded up to the nearest 1/8 of a 	percent.</a:t>
            </a:r>
          </a:p>
          <a:p>
            <a:pPr indent="-182880" eaLnBrk="1" fontAlgn="auto" hangingPunct="1">
              <a:spcAft>
                <a:spcPts val="0"/>
              </a:spcAft>
              <a:buClr>
                <a:schemeClr val="accent6">
                  <a:lumMod val="75000"/>
                </a:schemeClr>
              </a:buClr>
              <a:buFont typeface="Arial" pitchFamily="34" charset="0"/>
              <a:buChar char="•"/>
              <a:defRPr/>
            </a:pPr>
            <a:endParaRPr lang="en-US" sz="2400" dirty="0" smtClean="0">
              <a:solidFill>
                <a:schemeClr val="tx1">
                  <a:lumMod val="75000"/>
                  <a:lumOff val="25000"/>
                </a:schemeClr>
              </a:solidFill>
              <a:effectLst>
                <a:outerShdw blurRad="50800" dist="38100" dir="2700000" algn="tl" rotWithShape="0">
                  <a:prstClr val="black">
                    <a:alpha val="40000"/>
                  </a:prstClr>
                </a:outerShdw>
              </a:effectLst>
            </a:endParaRPr>
          </a:p>
          <a:p>
            <a:pPr indent="-182880" eaLnBrk="1" fontAlgn="auto" hangingPunct="1">
              <a:spcAft>
                <a:spcPts val="0"/>
              </a:spcAft>
              <a:buClr>
                <a:schemeClr val="accent6">
                  <a:lumMod val="75000"/>
                </a:schemeClr>
              </a:buClr>
              <a:buFont typeface="Arial" pitchFamily="34" charset="0"/>
              <a:buChar char="•"/>
              <a:defRPr/>
            </a:pPr>
            <a:endParaRPr lang="en-US" sz="2400" dirty="0" smtClean="0">
              <a:solidFill>
                <a:schemeClr val="tx1">
                  <a:lumMod val="75000"/>
                  <a:lumOff val="25000"/>
                </a:schemeClr>
              </a:solidFill>
              <a:effectLst>
                <a:outerShdw blurRad="50800" dist="38100" dir="2700000" algn="tl" rotWithShape="0">
                  <a:prstClr val="black">
                    <a:alpha val="40000"/>
                  </a:prstClr>
                </a:outerShdw>
              </a:effectLst>
            </a:endParaRPr>
          </a:p>
        </p:txBody>
      </p:sp>
      <p:sp>
        <p:nvSpPr>
          <p:cNvPr id="4" name="Rectangle 8"/>
          <p:cNvSpPr>
            <a:spLocks noGrp="1" noChangeArrowheads="1"/>
          </p:cNvSpPr>
          <p:nvPr>
            <p:ph type="sldNum" sz="quarter" idx="12"/>
          </p:nvPr>
        </p:nvSpPr>
        <p:spPr>
          <a:xfrm>
            <a:off x="3124200" y="6248400"/>
            <a:ext cx="2895600" cy="457200"/>
          </a:xfrm>
        </p:spPr>
        <p:txBody>
          <a:bodyPr/>
          <a:lstStyle/>
          <a:p>
            <a:pPr>
              <a:defRPr/>
            </a:pPr>
            <a:fld id="{9CF57544-902B-46A6-A690-ED470DBA52E0}" type="slidenum">
              <a:rPr lang="en-US"/>
              <a:pPr>
                <a:defRPr/>
              </a:pPr>
              <a:t>22</a:t>
            </a:fld>
            <a:endParaRPr lang="en-US" dirty="0"/>
          </a:p>
        </p:txBody>
      </p:sp>
      <p:sp>
        <p:nvSpPr>
          <p:cNvPr id="5" name="Snip Diagonal Corner Rectangle 4"/>
          <p:cNvSpPr/>
          <p:nvPr/>
        </p:nvSpPr>
        <p:spPr>
          <a:xfrm>
            <a:off x="152400" y="871538"/>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D34E98E1-F6F9-4D84-9591-B133E9F4E5FB}" type="slidenum">
              <a:rPr lang="en-US"/>
              <a:pPr>
                <a:defRPr/>
              </a:pPr>
              <a:t>23</a:t>
            </a:fld>
            <a:endParaRPr lang="en-US" dirty="0"/>
          </a:p>
        </p:txBody>
      </p:sp>
      <p:pic>
        <p:nvPicPr>
          <p:cNvPr id="4" name="Picture 2" descr="C:\Users\sbrower\Desktop\Picture2.jpg"/>
          <p:cNvPicPr>
            <a:picLocks noChangeAspect="1" noChangeArrowheads="1"/>
          </p:cNvPicPr>
          <p:nvPr/>
        </p:nvPicPr>
        <p:blipFill>
          <a:blip r:embed="rId3"/>
          <a:srcRect/>
          <a:stretch>
            <a:fillRect/>
          </a:stretch>
        </p:blipFill>
        <p:spPr bwMode="auto">
          <a:xfrm>
            <a:off x="457200" y="1066800"/>
            <a:ext cx="8213725" cy="2919413"/>
          </a:xfrm>
          <a:prstGeom prst="rect">
            <a:avLst/>
          </a:prstGeom>
          <a:noFill/>
          <a:effectLst>
            <a:outerShdw blurRad="50800" dist="38100" dir="2700000" algn="tl" rotWithShape="0">
              <a:prstClr val="black">
                <a:alpha val="40000"/>
              </a:prstClr>
            </a:outerShdw>
          </a:effectLst>
          <a:extLst/>
        </p:spPr>
      </p:pic>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382000" cy="762000"/>
          </a:xfrm>
        </p:spPr>
        <p:txBody>
          <a:bodyPr lIns="90488" tIns="44450" rIns="90488" bIns="44450" anchor="b"/>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Repayment of Federal Loans</a:t>
            </a:r>
          </a:p>
        </p:txBody>
      </p:sp>
      <p:sp>
        <p:nvSpPr>
          <p:cNvPr id="27651" name="Rectangle 3"/>
          <p:cNvSpPr>
            <a:spLocks noGrp="1" noChangeArrowheads="1"/>
          </p:cNvSpPr>
          <p:nvPr>
            <p:ph idx="1"/>
          </p:nvPr>
        </p:nvSpPr>
        <p:spPr>
          <a:xfrm>
            <a:off x="152400" y="990600"/>
            <a:ext cx="8458200" cy="4191000"/>
          </a:xfrm>
        </p:spPr>
        <p:txBody>
          <a:bodyPr lIns="90488" tIns="44450" rIns="90488" bIns="44450" rtlCol="0">
            <a:normAutofit lnSpcReduction="10000"/>
          </a:bodyPr>
          <a:lstStyle/>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DL</a:t>
            </a:r>
          </a:p>
          <a:p>
            <a:pPr marL="548640" lvl="1" indent="-182880" eaLnBrk="1" fontAlgn="auto" hangingPunct="1">
              <a:spcAft>
                <a:spcPts val="0"/>
              </a:spcAft>
              <a:buClr>
                <a:schemeClr val="accent6">
                  <a:lumMod val="75000"/>
                </a:schemeClr>
              </a:buClr>
              <a:buFont typeface="Arial" pitchFamily="34" charset="0"/>
              <a:buChar char="•"/>
              <a:defRPr/>
            </a:pPr>
            <a:r>
              <a:rPr lang="en-US" sz="2600" dirty="0">
                <a:solidFill>
                  <a:schemeClr val="tx1">
                    <a:lumMod val="75000"/>
                    <a:lumOff val="25000"/>
                  </a:schemeClr>
                </a:solidFill>
                <a:effectLst>
                  <a:outerShdw blurRad="50800" dist="38100" dir="2700000" algn="tl" rotWithShape="0">
                    <a:prstClr val="black">
                      <a:alpha val="40000"/>
                    </a:prstClr>
                  </a:outerShdw>
                </a:effectLst>
              </a:rPr>
              <a:t>Enters at end of grace period (6 months after student graduates or drops below half-time)</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Parent PLUS loan </a:t>
            </a:r>
          </a:p>
          <a:p>
            <a:pPr marL="548640" lvl="1"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Enters repayment 60 days after full disbursement (parent can request deferment while student is enrolled at least half-time and during six months following that – up to 25 years to repay)</a:t>
            </a: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Grad PLUS loan</a:t>
            </a:r>
          </a:p>
          <a:p>
            <a:pPr marL="548640" lvl="1"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effectLst>
                  <a:outerShdw blurRad="50800" dist="38100" dir="2700000" algn="tl" rotWithShape="0">
                    <a:prstClr val="black">
                      <a:alpha val="40000"/>
                    </a:prstClr>
                  </a:outerShdw>
                </a:effectLst>
              </a:rPr>
              <a:t>Enters when borrower falls below halftime enrollment  </a:t>
            </a:r>
          </a:p>
        </p:txBody>
      </p:sp>
      <p:sp>
        <p:nvSpPr>
          <p:cNvPr id="4" name="Rectangle 8"/>
          <p:cNvSpPr>
            <a:spLocks noGrp="1" noChangeArrowheads="1"/>
          </p:cNvSpPr>
          <p:nvPr>
            <p:ph type="sldNum" sz="quarter" idx="12"/>
          </p:nvPr>
        </p:nvSpPr>
        <p:spPr>
          <a:xfrm>
            <a:off x="3124200" y="6248400"/>
            <a:ext cx="2895600" cy="457200"/>
          </a:xfrm>
        </p:spPr>
        <p:txBody>
          <a:bodyPr/>
          <a:lstStyle/>
          <a:p>
            <a:pPr>
              <a:defRPr/>
            </a:pPr>
            <a:fld id="{D57780A5-5B85-47CD-AEAC-DA7001F9A4AC}" type="slidenum">
              <a:rPr lang="en-US"/>
              <a:pPr>
                <a:defRPr/>
              </a:pPr>
              <a:t>24</a:t>
            </a:fld>
            <a:endParaRPr lang="en-US" dirty="0"/>
          </a:p>
        </p:txBody>
      </p:sp>
      <p:sp>
        <p:nvSpPr>
          <p:cNvPr id="6" name="Snip Diagonal Corner Rectangle 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382000" cy="762000"/>
          </a:xfrm>
        </p:spPr>
        <p:txBody>
          <a:bodyPr lIns="90488" tIns="44450" rIns="90488" bIns="44450" anchor="b"/>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Repayment of Federal Loans</a:t>
            </a:r>
          </a:p>
        </p:txBody>
      </p:sp>
      <p:sp>
        <p:nvSpPr>
          <p:cNvPr id="27651" name="Rectangle 3"/>
          <p:cNvSpPr>
            <a:spLocks noGrp="1" noChangeArrowheads="1"/>
          </p:cNvSpPr>
          <p:nvPr>
            <p:ph idx="1"/>
          </p:nvPr>
        </p:nvSpPr>
        <p:spPr>
          <a:xfrm>
            <a:off x="304800" y="1447800"/>
            <a:ext cx="8458200" cy="4495800"/>
          </a:xfrm>
        </p:spPr>
        <p:txBody>
          <a:bodyPr lIns="90488" tIns="44450" rIns="90488" bIns="44450" rtlCol="0">
            <a:normAutofit/>
          </a:bodyPr>
          <a:lstStyle/>
          <a:p>
            <a:pPr indent="-182880" eaLnBrk="1" fontAlgn="auto" hangingPunct="1">
              <a:spcAft>
                <a:spcPts val="0"/>
              </a:spcAft>
              <a:buClr>
                <a:schemeClr val="accent6">
                  <a:lumMod val="75000"/>
                </a:schemeClr>
              </a:buClr>
              <a:buFont typeface="Arial" pitchFamily="34" charset="0"/>
              <a:buChar char="•"/>
              <a:defRPr/>
            </a:pPr>
            <a:r>
              <a:rPr lang="en-US" sz="3200" dirty="0" smtClean="0">
                <a:solidFill>
                  <a:schemeClr val="tx1">
                    <a:lumMod val="75000"/>
                    <a:lumOff val="25000"/>
                  </a:schemeClr>
                </a:solidFill>
                <a:effectLst>
                  <a:outerShdw blurRad="50800" dist="38100" dir="2700000" algn="tl" rotWithShape="0">
                    <a:prstClr val="black">
                      <a:alpha val="40000"/>
                    </a:prstClr>
                  </a:outerShdw>
                </a:effectLst>
              </a:rPr>
              <a:t>  All federal loans</a:t>
            </a: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Keep loan holders current on student borrower contact information</a:t>
            </a: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Contact loan holders as quickly as possible, if a single missed payment is anticipated</a:t>
            </a:r>
          </a:p>
          <a:p>
            <a:pPr marL="548640" lvl="1"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Contact loan holders if payments cannot be made</a:t>
            </a:r>
          </a:p>
          <a:p>
            <a:pPr marL="822960" lvl="2"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Change in your financial circumstances</a:t>
            </a:r>
          </a:p>
          <a:p>
            <a:pPr marL="822960" lvl="2"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Loss of job</a:t>
            </a:r>
            <a:br>
              <a:rPr lang="en-US" dirty="0" smtClean="0">
                <a:solidFill>
                  <a:schemeClr val="tx1">
                    <a:lumMod val="75000"/>
                    <a:lumOff val="25000"/>
                  </a:schemeClr>
                </a:solidFill>
                <a:effectLst>
                  <a:outerShdw blurRad="50800" dist="38100" dir="2700000" algn="tl" rotWithShape="0">
                    <a:prstClr val="black">
                      <a:alpha val="40000"/>
                    </a:prstClr>
                  </a:outerShdw>
                </a:effectLst>
              </a:rPr>
            </a:br>
            <a:endParaRPr lang="en-US" sz="2800" dirty="0">
              <a:solidFill>
                <a:schemeClr val="tx1">
                  <a:lumMod val="75000"/>
                  <a:lumOff val="25000"/>
                </a:schemeClr>
              </a:solidFill>
              <a:effectLst>
                <a:outerShdw blurRad="50800" dist="38100" dir="2700000" algn="tl" rotWithShape="0">
                  <a:prstClr val="black">
                    <a:alpha val="40000"/>
                  </a:prstClr>
                </a:outerShdw>
              </a:effectLst>
            </a:endParaRPr>
          </a:p>
          <a:p>
            <a:pPr indent="-182880" eaLnBrk="1" fontAlgn="auto" hangingPunct="1">
              <a:spcAft>
                <a:spcPts val="0"/>
              </a:spcAft>
              <a:buClr>
                <a:schemeClr val="accent6">
                  <a:lumMod val="75000"/>
                </a:schemeClr>
              </a:buClr>
              <a:buFont typeface="Arial" pitchFamily="34" charset="0"/>
              <a:buChar char="•"/>
              <a:defRPr/>
            </a:pPr>
            <a:r>
              <a:rPr lang="en-US" sz="3200" dirty="0" smtClean="0">
                <a:solidFill>
                  <a:schemeClr val="tx1">
                    <a:lumMod val="75000"/>
                    <a:lumOff val="25000"/>
                  </a:schemeClr>
                </a:solidFill>
                <a:effectLst>
                  <a:outerShdw blurRad="50800" dist="38100" dir="2700000" algn="tl" rotWithShape="0">
                    <a:prstClr val="black">
                      <a:alpha val="40000"/>
                    </a:prstClr>
                  </a:outerShdw>
                </a:effectLst>
              </a:rPr>
              <a:t>  </a:t>
            </a:r>
            <a:r>
              <a:rPr lang="en-US" sz="3200" u="sng" dirty="0" smtClean="0">
                <a:solidFill>
                  <a:schemeClr val="tx1">
                    <a:lumMod val="75000"/>
                    <a:lumOff val="25000"/>
                  </a:schemeClr>
                </a:solidFill>
                <a:effectLst>
                  <a:outerShdw blurRad="50800" dist="38100" dir="2700000" algn="tl" rotWithShape="0">
                    <a:prstClr val="black">
                      <a:alpha val="40000"/>
                    </a:prstClr>
                  </a:outerShdw>
                </a:effectLst>
              </a:rPr>
              <a:t>Pay off loans as quickly as possible</a:t>
            </a:r>
            <a:r>
              <a:rPr lang="en-US" u="sng" dirty="0" smtClean="0">
                <a:solidFill>
                  <a:schemeClr val="tx1">
                    <a:lumMod val="75000"/>
                    <a:lumOff val="25000"/>
                  </a:schemeClr>
                </a:solidFill>
                <a:effectLst>
                  <a:outerShdw blurRad="50800" dist="38100" dir="2700000" algn="tl" rotWithShape="0">
                    <a:prstClr val="black">
                      <a:alpha val="40000"/>
                    </a:prstClr>
                  </a:outerShdw>
                </a:effectLst>
              </a:rPr>
              <a:t/>
            </a:r>
            <a:br>
              <a:rPr lang="en-US" u="sng" dirty="0" smtClean="0">
                <a:solidFill>
                  <a:schemeClr val="tx1">
                    <a:lumMod val="75000"/>
                    <a:lumOff val="25000"/>
                  </a:schemeClr>
                </a:solidFill>
                <a:effectLst>
                  <a:outerShdw blurRad="50800" dist="38100" dir="2700000" algn="tl" rotWithShape="0">
                    <a:prstClr val="black">
                      <a:alpha val="40000"/>
                    </a:prstClr>
                  </a:outerShdw>
                </a:effectLst>
              </a:rPr>
            </a:br>
            <a:endParaRPr lang="en-US" u="sng" dirty="0">
              <a:solidFill>
                <a:schemeClr val="tx1">
                  <a:lumMod val="75000"/>
                  <a:lumOff val="25000"/>
                </a:schemeClr>
              </a:solidFill>
              <a:effectLst>
                <a:outerShdw blurRad="50800" dist="38100" dir="2700000" algn="tl" rotWithShape="0">
                  <a:prstClr val="black">
                    <a:alpha val="40000"/>
                  </a:prstClr>
                </a:outerShdw>
              </a:effectLst>
            </a:endParaRPr>
          </a:p>
          <a:p>
            <a:pPr marL="640080" lvl="2" indent="0" eaLnBrk="1" fontAlgn="auto" hangingPunct="1">
              <a:spcAft>
                <a:spcPts val="0"/>
              </a:spcAft>
              <a:buClr>
                <a:schemeClr val="accent6">
                  <a:lumMod val="75000"/>
                </a:schemeClr>
              </a:buClr>
              <a:buFont typeface="Georgia" pitchFamily="18" charset="0"/>
              <a:buNone/>
              <a:defRPr/>
            </a:pPr>
            <a:endParaRPr lang="en-US" dirty="0" smtClean="0">
              <a:solidFill>
                <a:schemeClr val="tx1">
                  <a:lumMod val="75000"/>
                  <a:lumOff val="25000"/>
                </a:schemeClr>
              </a:solidFill>
              <a:effectLst>
                <a:outerShdw blurRad="50800" dist="38100" dir="2700000" algn="tl" rotWithShape="0">
                  <a:prstClr val="black">
                    <a:alpha val="40000"/>
                  </a:prstClr>
                </a:outerShdw>
              </a:effectLst>
            </a:endParaRPr>
          </a:p>
        </p:txBody>
      </p:sp>
      <p:sp>
        <p:nvSpPr>
          <p:cNvPr id="4" name="Rectangle 8"/>
          <p:cNvSpPr>
            <a:spLocks noGrp="1" noChangeArrowheads="1"/>
          </p:cNvSpPr>
          <p:nvPr>
            <p:ph type="sldNum" sz="quarter" idx="12"/>
          </p:nvPr>
        </p:nvSpPr>
        <p:spPr>
          <a:xfrm>
            <a:off x="3124200" y="6248400"/>
            <a:ext cx="2895600" cy="457200"/>
          </a:xfrm>
        </p:spPr>
        <p:txBody>
          <a:bodyPr/>
          <a:lstStyle/>
          <a:p>
            <a:pPr>
              <a:defRPr/>
            </a:pPr>
            <a:fld id="{A7A3155F-3984-46D2-9548-019ACC0DA867}" type="slidenum">
              <a:rPr lang="en-US"/>
              <a:pPr>
                <a:defRPr/>
              </a:pPr>
              <a:t>25</a:t>
            </a:fld>
            <a:endParaRPr lang="en-US" dirty="0"/>
          </a:p>
        </p:txBody>
      </p:sp>
      <p:sp>
        <p:nvSpPr>
          <p:cNvPr id="6" name="Snip Diagonal Corner Rectangle 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382000" cy="762000"/>
          </a:xfrm>
        </p:spPr>
        <p:txBody>
          <a:bodyPr lIns="90488" tIns="44450" rIns="90488" bIns="44450" anchor="b"/>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Repayment of Federal Loans</a:t>
            </a:r>
          </a:p>
        </p:txBody>
      </p:sp>
      <p:sp>
        <p:nvSpPr>
          <p:cNvPr id="27651" name="Rectangle 3"/>
          <p:cNvSpPr>
            <a:spLocks noGrp="1" noChangeArrowheads="1"/>
          </p:cNvSpPr>
          <p:nvPr>
            <p:ph idx="1"/>
          </p:nvPr>
        </p:nvSpPr>
        <p:spPr>
          <a:xfrm>
            <a:off x="304800" y="1447800"/>
            <a:ext cx="8458200" cy="4495800"/>
          </a:xfrm>
        </p:spPr>
        <p:txBody>
          <a:bodyPr lIns="90488" tIns="44450" rIns="90488" bIns="44450" rtlCol="0">
            <a:normAutofit/>
          </a:bodyPr>
          <a:lstStyle/>
          <a:p>
            <a:pPr indent="-182880" eaLnBrk="1" fontAlgn="auto" hangingPunct="1">
              <a:spcAft>
                <a:spcPts val="0"/>
              </a:spcAft>
              <a:buClr>
                <a:schemeClr val="accent6">
                  <a:lumMod val="75000"/>
                </a:schemeClr>
              </a:buClr>
              <a:buFont typeface="Arial" pitchFamily="34" charset="0"/>
              <a:buChar char="•"/>
              <a:defRPr/>
            </a:pPr>
            <a:r>
              <a:rPr lang="en-US" sz="3200" dirty="0" smtClean="0">
                <a:solidFill>
                  <a:schemeClr val="tx1">
                    <a:lumMod val="75000"/>
                    <a:lumOff val="25000"/>
                  </a:schemeClr>
                </a:solidFill>
                <a:effectLst>
                  <a:outerShdw blurRad="50800" dist="38100" dir="2700000" algn="tl" rotWithShape="0">
                    <a:prstClr val="black">
                      <a:alpha val="40000"/>
                    </a:prstClr>
                  </a:outerShdw>
                </a:effectLst>
              </a:rPr>
              <a:t>  Single information source for all federal</a:t>
            </a:r>
            <a:br>
              <a:rPr lang="en-US" sz="3200" dirty="0" smtClean="0">
                <a:solidFill>
                  <a:schemeClr val="tx1">
                    <a:lumMod val="75000"/>
                    <a:lumOff val="25000"/>
                  </a:schemeClr>
                </a:solidFill>
                <a:effectLst>
                  <a:outerShdw blurRad="50800" dist="38100" dir="2700000" algn="tl" rotWithShape="0">
                    <a:prstClr val="black">
                      <a:alpha val="40000"/>
                    </a:prstClr>
                  </a:outerShdw>
                </a:effectLst>
              </a:rPr>
            </a:br>
            <a:r>
              <a:rPr lang="en-US" sz="3200" dirty="0" smtClean="0">
                <a:solidFill>
                  <a:schemeClr val="tx1">
                    <a:lumMod val="75000"/>
                    <a:lumOff val="25000"/>
                  </a:schemeClr>
                </a:solidFill>
                <a:effectLst>
                  <a:outerShdw blurRad="50800" dist="38100" dir="2700000" algn="tl" rotWithShape="0">
                    <a:prstClr val="black">
                      <a:alpha val="40000"/>
                    </a:prstClr>
                  </a:outerShdw>
                </a:effectLst>
              </a:rPr>
              <a:t>  	loans – loan holder info, amounts owed 	including interest accrual</a:t>
            </a:r>
          </a:p>
          <a:p>
            <a:pPr indent="-182880" eaLnBrk="1" fontAlgn="auto" hangingPunct="1">
              <a:spcAft>
                <a:spcPts val="0"/>
              </a:spcAft>
              <a:buClr>
                <a:schemeClr val="accent6">
                  <a:lumMod val="75000"/>
                </a:schemeClr>
              </a:buClr>
              <a:buFont typeface="Arial" pitchFamily="34" charset="0"/>
              <a:buChar char="•"/>
              <a:defRPr/>
            </a:pPr>
            <a:endParaRPr lang="en-US" sz="2800" dirty="0">
              <a:solidFill>
                <a:schemeClr val="tx1">
                  <a:lumMod val="75000"/>
                  <a:lumOff val="25000"/>
                </a:schemeClr>
              </a:solidFill>
              <a:effectLst>
                <a:outerShdw blurRad="50800" dist="38100" dir="2700000" algn="tl" rotWithShape="0">
                  <a:prstClr val="black">
                    <a:alpha val="40000"/>
                  </a:prstClr>
                </a:outerShdw>
              </a:effectLst>
            </a:endParaRPr>
          </a:p>
          <a:p>
            <a:pPr marL="45720" indent="0" algn="ctr" eaLnBrk="1" fontAlgn="auto" hangingPunct="1">
              <a:spcAft>
                <a:spcPts val="0"/>
              </a:spcAft>
              <a:buClr>
                <a:schemeClr val="accent6">
                  <a:lumMod val="75000"/>
                </a:schemeClr>
              </a:buClr>
              <a:buFont typeface="Georgia" pitchFamily="18" charset="0"/>
              <a:buNone/>
              <a:defRPr/>
            </a:pPr>
            <a:r>
              <a:rPr lang="en-US" sz="4800" dirty="0" smtClean="0">
                <a:solidFill>
                  <a:schemeClr val="tx1">
                    <a:lumMod val="75000"/>
                    <a:lumOff val="25000"/>
                  </a:schemeClr>
                </a:solidFill>
                <a:effectLst>
                  <a:outerShdw blurRad="50800" dist="38100" dir="2700000" algn="tl" rotWithShape="0">
                    <a:prstClr val="black">
                      <a:alpha val="40000"/>
                    </a:prstClr>
                  </a:outerShdw>
                </a:effectLst>
              </a:rPr>
              <a:t>www.nslds.ed.gov</a:t>
            </a:r>
          </a:p>
          <a:p>
            <a:pPr marL="548640" lvl="1" indent="-182880" eaLnBrk="1" fontAlgn="auto" hangingPunct="1">
              <a:spcAft>
                <a:spcPts val="0"/>
              </a:spcAft>
              <a:buClr>
                <a:schemeClr val="accent6">
                  <a:lumMod val="75000"/>
                </a:schemeClr>
              </a:buClr>
              <a:buFont typeface="Arial" pitchFamily="34" charset="0"/>
              <a:buChar char="•"/>
              <a:defRPr/>
            </a:pPr>
            <a:endParaRPr lang="en-US" dirty="0" smtClean="0">
              <a:solidFill>
                <a:schemeClr val="tx1">
                  <a:lumMod val="75000"/>
                  <a:lumOff val="25000"/>
                </a:schemeClr>
              </a:solidFill>
              <a:effectLst>
                <a:outerShdw blurRad="50800" dist="38100" dir="2700000" algn="tl" rotWithShape="0">
                  <a:prstClr val="black">
                    <a:alpha val="40000"/>
                  </a:prstClr>
                </a:outerShdw>
              </a:effectLst>
            </a:endParaRPr>
          </a:p>
        </p:txBody>
      </p:sp>
      <p:sp>
        <p:nvSpPr>
          <p:cNvPr id="4" name="Rectangle 8"/>
          <p:cNvSpPr>
            <a:spLocks noGrp="1" noChangeArrowheads="1"/>
          </p:cNvSpPr>
          <p:nvPr>
            <p:ph type="sldNum" sz="quarter" idx="12"/>
          </p:nvPr>
        </p:nvSpPr>
        <p:spPr>
          <a:xfrm>
            <a:off x="3124200" y="6248400"/>
            <a:ext cx="2895600" cy="457200"/>
          </a:xfrm>
        </p:spPr>
        <p:txBody>
          <a:bodyPr/>
          <a:lstStyle/>
          <a:p>
            <a:pPr>
              <a:defRPr/>
            </a:pPr>
            <a:fld id="{6F259145-5DB4-4DBC-BE49-A49C9C6F3A1E}" type="slidenum">
              <a:rPr lang="en-US"/>
              <a:pPr>
                <a:defRPr/>
              </a:pPr>
              <a:t>26</a:t>
            </a:fld>
            <a:endParaRPr lang="en-US" dirty="0"/>
          </a:p>
        </p:txBody>
      </p:sp>
      <p:sp>
        <p:nvSpPr>
          <p:cNvPr id="6" name="Snip Diagonal Corner Rectangle 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Ways to Repay Federal Loans</a:t>
            </a:r>
          </a:p>
        </p:txBody>
      </p:sp>
      <p:sp>
        <p:nvSpPr>
          <p:cNvPr id="28675" name="Content Placeholder 2"/>
          <p:cNvSpPr>
            <a:spLocks noGrp="1"/>
          </p:cNvSpPr>
          <p:nvPr>
            <p:ph idx="1"/>
          </p:nvPr>
        </p:nvSpPr>
        <p:spPr>
          <a:xfrm>
            <a:off x="152400" y="1066800"/>
            <a:ext cx="8305800" cy="4038600"/>
          </a:xfrm>
        </p:spPr>
        <p:txBody>
          <a:bodyPr rtlCol="0">
            <a:normAutofit fontScale="85000" lnSpcReduction="20000"/>
          </a:bodyPr>
          <a:lstStyle/>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rPr>
              <a:t>  Standard – Monthly payment remains consistent for 10 years</a:t>
            </a:r>
          </a:p>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rPr>
              <a:t>  Graduated – Monthly payments are lower at first but then 	increase every 2 years over the 30 </a:t>
            </a:r>
            <a:r>
              <a:rPr lang="en-US" sz="2400" dirty="0" err="1" smtClean="0">
                <a:solidFill>
                  <a:schemeClr val="tx1">
                    <a:lumMod val="75000"/>
                    <a:lumOff val="25000"/>
                  </a:schemeClr>
                </a:solidFill>
              </a:rPr>
              <a:t>yr</a:t>
            </a:r>
            <a:r>
              <a:rPr lang="en-US" sz="2400" dirty="0" smtClean="0">
                <a:solidFill>
                  <a:schemeClr val="tx1">
                    <a:lumMod val="75000"/>
                    <a:lumOff val="25000"/>
                  </a:schemeClr>
                </a:solidFill>
              </a:rPr>
              <a:t> repayment term</a:t>
            </a:r>
          </a:p>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rPr>
              <a:t>  Income-sensitive – Monthly payments are based on your 	monthly gross income</a:t>
            </a:r>
          </a:p>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rPr>
              <a:t>  Extended – Monthly payments over a 25 year plan.  Must have a debt greater than $30,000</a:t>
            </a:r>
          </a:p>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rPr>
              <a:t>  Income Contingent – payments based on annual calculations and adjusted so as not to cause “undue hardship”; </a:t>
            </a:r>
            <a:br>
              <a:rPr lang="en-US" sz="2400" dirty="0" smtClean="0">
                <a:solidFill>
                  <a:schemeClr val="tx1">
                    <a:lumMod val="75000"/>
                    <a:lumOff val="25000"/>
                  </a:schemeClr>
                </a:solidFill>
              </a:rPr>
            </a:br>
            <a:r>
              <a:rPr lang="en-US" sz="2400" dirty="0" smtClean="0">
                <a:solidFill>
                  <a:schemeClr val="tx1">
                    <a:lumMod val="75000"/>
                    <a:lumOff val="25000"/>
                  </a:schemeClr>
                </a:solidFill>
              </a:rPr>
              <a:t>	(25 yr. forgiveness)</a:t>
            </a:r>
          </a:p>
          <a:p>
            <a:pPr indent="-182880" eaLnBrk="1" fontAlgn="auto" hangingPunct="1">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rPr>
              <a:t>  Income Based Plan - </a:t>
            </a:r>
            <a:r>
              <a:rPr lang="en-US" sz="2400" dirty="0">
                <a:solidFill>
                  <a:schemeClr val="tx1">
                    <a:lumMod val="75000"/>
                    <a:lumOff val="25000"/>
                  </a:schemeClr>
                </a:solidFill>
              </a:rPr>
              <a:t>Monthly payments will not exceed 15% of </a:t>
            </a:r>
            <a:r>
              <a:rPr lang="en-US" sz="2400" dirty="0" smtClean="0">
                <a:solidFill>
                  <a:schemeClr val="tx1">
                    <a:lumMod val="75000"/>
                    <a:lumOff val="25000"/>
                  </a:schemeClr>
                </a:solidFill>
              </a:rPr>
              <a:t>	the </a:t>
            </a:r>
            <a:r>
              <a:rPr lang="en-US" sz="2400" dirty="0">
                <a:solidFill>
                  <a:schemeClr val="tx1">
                    <a:lumMod val="75000"/>
                    <a:lumOff val="25000"/>
                  </a:schemeClr>
                </a:solidFill>
              </a:rPr>
              <a:t>amount by which your adjusted gross income exceeds </a:t>
            </a:r>
            <a:r>
              <a:rPr lang="en-US" sz="2400" dirty="0" smtClean="0">
                <a:solidFill>
                  <a:schemeClr val="tx1">
                    <a:lumMod val="75000"/>
                    <a:lumOff val="25000"/>
                  </a:schemeClr>
                </a:solidFill>
              </a:rPr>
              <a:t>150</a:t>
            </a:r>
            <a:r>
              <a:rPr lang="en-US" sz="2400" dirty="0">
                <a:solidFill>
                  <a:schemeClr val="tx1">
                    <a:lumMod val="75000"/>
                    <a:lumOff val="25000"/>
                  </a:schemeClr>
                </a:solidFill>
              </a:rPr>
              <a:t>% of the poverty line for your family size. </a:t>
            </a:r>
            <a:r>
              <a:rPr lang="en-US" sz="2400" dirty="0" smtClean="0">
                <a:solidFill>
                  <a:schemeClr val="tx1">
                    <a:lumMod val="75000"/>
                    <a:lumOff val="25000"/>
                  </a:schemeClr>
                </a:solidFill>
              </a:rPr>
              <a:t>(</a:t>
            </a:r>
            <a:r>
              <a:rPr lang="en-US" sz="2400" dirty="0">
                <a:solidFill>
                  <a:schemeClr val="tx1">
                    <a:lumMod val="75000"/>
                    <a:lumOff val="25000"/>
                  </a:schemeClr>
                </a:solidFill>
              </a:rPr>
              <a:t>25 </a:t>
            </a:r>
            <a:r>
              <a:rPr lang="en-US" sz="2400" dirty="0" err="1">
                <a:solidFill>
                  <a:schemeClr val="tx1">
                    <a:lumMod val="75000"/>
                    <a:lumOff val="25000"/>
                  </a:schemeClr>
                </a:solidFill>
              </a:rPr>
              <a:t>yr</a:t>
            </a:r>
            <a:r>
              <a:rPr lang="en-US" sz="2400" dirty="0">
                <a:solidFill>
                  <a:schemeClr val="tx1">
                    <a:lumMod val="75000"/>
                    <a:lumOff val="25000"/>
                  </a:schemeClr>
                </a:solidFill>
              </a:rPr>
              <a:t> forgiveness)</a:t>
            </a:r>
            <a:endParaRPr lang="en-US" sz="2400" dirty="0" smtClean="0">
              <a:solidFill>
                <a:schemeClr val="tx1">
                  <a:lumMod val="75000"/>
                  <a:lumOff val="25000"/>
                </a:schemeClr>
              </a:solidFill>
            </a:endParaRPr>
          </a:p>
        </p:txBody>
      </p:sp>
      <p:sp>
        <p:nvSpPr>
          <p:cNvPr id="4" name="Rectangle 8"/>
          <p:cNvSpPr>
            <a:spLocks noGrp="1" noChangeArrowheads="1"/>
          </p:cNvSpPr>
          <p:nvPr>
            <p:ph type="sldNum" sz="quarter" idx="12"/>
          </p:nvPr>
        </p:nvSpPr>
        <p:spPr>
          <a:xfrm>
            <a:off x="3124200" y="6248400"/>
            <a:ext cx="2895600" cy="457200"/>
          </a:xfrm>
        </p:spPr>
        <p:txBody>
          <a:bodyPr/>
          <a:lstStyle/>
          <a:p>
            <a:pPr>
              <a:defRPr/>
            </a:pPr>
            <a:fld id="{25F23859-4563-47DE-B30D-B79DB647FC55}" type="slidenum">
              <a:rPr lang="en-US"/>
              <a:pPr>
                <a:defRPr/>
              </a:pPr>
              <a:t>27</a:t>
            </a:fld>
            <a:endParaRPr lang="en-US" dirty="0"/>
          </a:p>
        </p:txBody>
      </p:sp>
      <p:sp>
        <p:nvSpPr>
          <p:cNvPr id="5" name="Snip Diagonal Corner Rectangle 4"/>
          <p:cNvSpPr/>
          <p:nvPr/>
        </p:nvSpPr>
        <p:spPr>
          <a:xfrm>
            <a:off x="152400" y="9906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Deferments</a:t>
            </a:r>
            <a:r>
              <a:rPr lang="en-US" sz="4300" dirty="0" smtClean="0"/>
              <a:t> </a:t>
            </a:r>
          </a:p>
        </p:txBody>
      </p:sp>
      <p:sp>
        <p:nvSpPr>
          <p:cNvPr id="29700" name="Rectangle 3"/>
          <p:cNvSpPr>
            <a:spLocks noGrp="1" noChangeArrowheads="1"/>
          </p:cNvSpPr>
          <p:nvPr>
            <p:ph idx="1"/>
          </p:nvPr>
        </p:nvSpPr>
        <p:spPr>
          <a:xfrm>
            <a:off x="381000" y="1143000"/>
            <a:ext cx="7010400" cy="3886200"/>
          </a:xfrm>
        </p:spPr>
        <p:txBody>
          <a:bodyPr rtlCol="0">
            <a:normAutofit/>
          </a:bodyPr>
          <a:lstStyle/>
          <a:p>
            <a:pPr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  Period of postponing payments</a:t>
            </a:r>
          </a:p>
          <a:p>
            <a:pPr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  Federal government will pay interest for the borrower on Subsidized DL</a:t>
            </a:r>
          </a:p>
          <a:p>
            <a:pPr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  Entitlement</a:t>
            </a:r>
          </a:p>
          <a:p>
            <a:pPr indent="-182880" eaLnBrk="1" fontAlgn="auto" hangingPunct="1">
              <a:spcAft>
                <a:spcPts val="0"/>
              </a:spcAft>
              <a:buClr>
                <a:schemeClr val="accent6">
                  <a:lumMod val="75000"/>
                </a:schemeClr>
              </a:buClr>
              <a:buFont typeface="Arial" pitchFamily="34" charset="0"/>
              <a:buChar char="•"/>
              <a:defRPr/>
            </a:pPr>
            <a:r>
              <a:rPr lang="en-US" dirty="0" smtClean="0">
                <a:solidFill>
                  <a:schemeClr val="tx1">
                    <a:lumMod val="75000"/>
                    <a:lumOff val="25000"/>
                  </a:schemeClr>
                </a:solidFill>
                <a:effectLst>
                  <a:outerShdw blurRad="50800" dist="38100" dir="2700000" algn="tl" rotWithShape="0">
                    <a:prstClr val="black">
                      <a:alpha val="40000"/>
                    </a:prstClr>
                  </a:outerShdw>
                </a:effectLst>
              </a:rPr>
              <a:t>  Some possible deferments:</a:t>
            </a:r>
          </a:p>
          <a:p>
            <a:pPr marL="45720" indent="0" eaLnBrk="1" fontAlgn="auto" hangingPunct="1">
              <a:spcAft>
                <a:spcPts val="0"/>
              </a:spcAft>
              <a:buClr>
                <a:schemeClr val="accent6">
                  <a:lumMod val="75000"/>
                </a:schemeClr>
              </a:buClr>
              <a:buFont typeface="Georgia" pitchFamily="18" charset="0"/>
              <a:buNone/>
              <a:defRPr/>
            </a:pPr>
            <a:r>
              <a:rPr lang="en-US" dirty="0">
                <a:solidFill>
                  <a:schemeClr val="tx1">
                    <a:lumMod val="75000"/>
                    <a:lumOff val="25000"/>
                  </a:schemeClr>
                </a:solidFill>
                <a:effectLst>
                  <a:outerShdw blurRad="50800" dist="38100" dir="2700000" algn="tl" rotWithShape="0">
                    <a:prstClr val="black">
                      <a:alpha val="40000"/>
                    </a:prstClr>
                  </a:outerShdw>
                </a:effectLst>
              </a:rPr>
              <a:t>	</a:t>
            </a:r>
            <a:r>
              <a:rPr lang="en-US" dirty="0" smtClean="0">
                <a:solidFill>
                  <a:schemeClr val="tx1">
                    <a:lumMod val="75000"/>
                    <a:lumOff val="25000"/>
                  </a:schemeClr>
                </a:solidFill>
                <a:effectLst>
                  <a:outerShdw blurRad="50800" dist="38100" dir="2700000" algn="tl" rotWithShape="0">
                    <a:prstClr val="black">
                      <a:alpha val="40000"/>
                    </a:prstClr>
                  </a:outerShdw>
                </a:effectLst>
              </a:rPr>
              <a:t>- Education</a:t>
            </a:r>
          </a:p>
          <a:p>
            <a:pPr marL="45720" indent="0" eaLnBrk="1" fontAlgn="auto" hangingPunct="1">
              <a:spcAft>
                <a:spcPts val="0"/>
              </a:spcAft>
              <a:buClr>
                <a:schemeClr val="accent6">
                  <a:lumMod val="75000"/>
                </a:schemeClr>
              </a:buClr>
              <a:buFont typeface="Georgia" pitchFamily="18" charset="0"/>
              <a:buNone/>
              <a:defRPr/>
            </a:pPr>
            <a:r>
              <a:rPr lang="en-US" dirty="0">
                <a:solidFill>
                  <a:schemeClr val="tx1">
                    <a:lumMod val="75000"/>
                    <a:lumOff val="25000"/>
                  </a:schemeClr>
                </a:solidFill>
                <a:effectLst>
                  <a:outerShdw blurRad="50800" dist="38100" dir="2700000" algn="tl" rotWithShape="0">
                    <a:prstClr val="black">
                      <a:alpha val="40000"/>
                    </a:prstClr>
                  </a:outerShdw>
                </a:effectLst>
              </a:rPr>
              <a:t>	</a:t>
            </a:r>
            <a:r>
              <a:rPr lang="en-US" dirty="0" smtClean="0">
                <a:solidFill>
                  <a:schemeClr val="tx1">
                    <a:lumMod val="75000"/>
                    <a:lumOff val="25000"/>
                  </a:schemeClr>
                </a:solidFill>
                <a:effectLst>
                  <a:outerShdw blurRad="50800" dist="38100" dir="2700000" algn="tl" rotWithShape="0">
                    <a:prstClr val="black">
                      <a:alpha val="40000"/>
                    </a:prstClr>
                  </a:outerShdw>
                </a:effectLst>
              </a:rPr>
              <a:t>- Peace Corps/ Public Service/ Military</a:t>
            </a:r>
          </a:p>
          <a:p>
            <a:pPr marL="45720" indent="0" eaLnBrk="1" fontAlgn="auto" hangingPunct="1">
              <a:spcAft>
                <a:spcPts val="0"/>
              </a:spcAft>
              <a:buClr>
                <a:schemeClr val="accent6">
                  <a:lumMod val="75000"/>
                </a:schemeClr>
              </a:buClr>
              <a:buFont typeface="Georgia" pitchFamily="18" charset="0"/>
              <a:buNone/>
              <a:defRPr/>
            </a:pPr>
            <a:r>
              <a:rPr lang="en-US" dirty="0">
                <a:solidFill>
                  <a:schemeClr val="tx1">
                    <a:lumMod val="75000"/>
                    <a:lumOff val="25000"/>
                  </a:schemeClr>
                </a:solidFill>
                <a:effectLst>
                  <a:outerShdw blurRad="50800" dist="38100" dir="2700000" algn="tl" rotWithShape="0">
                    <a:prstClr val="black">
                      <a:alpha val="40000"/>
                    </a:prstClr>
                  </a:outerShdw>
                </a:effectLst>
              </a:rPr>
              <a:t>	</a:t>
            </a:r>
            <a:r>
              <a:rPr lang="en-US" dirty="0" smtClean="0">
                <a:solidFill>
                  <a:schemeClr val="tx1">
                    <a:lumMod val="75000"/>
                    <a:lumOff val="25000"/>
                  </a:schemeClr>
                </a:solidFill>
                <a:effectLst>
                  <a:outerShdw blurRad="50800" dist="38100" dir="2700000" algn="tl" rotWithShape="0">
                    <a:prstClr val="black">
                      <a:alpha val="40000"/>
                    </a:prstClr>
                  </a:outerShdw>
                </a:effectLst>
              </a:rPr>
              <a:t>- Economic Hardship</a:t>
            </a:r>
          </a:p>
        </p:txBody>
      </p:sp>
      <p:sp>
        <p:nvSpPr>
          <p:cNvPr id="29698" name="Rectangle 8"/>
          <p:cNvSpPr>
            <a:spLocks noGrp="1" noChangeArrowheads="1"/>
          </p:cNvSpPr>
          <p:nvPr>
            <p:ph type="sldNum" sz="quarter" idx="12"/>
          </p:nvPr>
        </p:nvSpPr>
        <p:spPr>
          <a:xfrm>
            <a:off x="3124200" y="6248400"/>
            <a:ext cx="2895600" cy="457200"/>
          </a:xfrm>
        </p:spPr>
        <p:txBody>
          <a:bodyPr/>
          <a:lstStyle/>
          <a:p>
            <a:pPr>
              <a:defRPr/>
            </a:pPr>
            <a:fld id="{AD825CB3-4AD7-4B4E-AD50-D59AD8538FCF}" type="slidenum">
              <a:rPr lang="en-US"/>
              <a:pPr>
                <a:defRPr/>
              </a:pPr>
              <a:t>28</a:t>
            </a:fld>
            <a:endParaRPr lang="en-US" dirty="0"/>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Forbearances</a:t>
            </a:r>
          </a:p>
        </p:txBody>
      </p:sp>
      <p:sp>
        <p:nvSpPr>
          <p:cNvPr id="29700" name="Rectangle 3"/>
          <p:cNvSpPr>
            <a:spLocks noGrp="1" noChangeArrowheads="1"/>
          </p:cNvSpPr>
          <p:nvPr>
            <p:ph idx="1"/>
          </p:nvPr>
        </p:nvSpPr>
        <p:spPr>
          <a:xfrm>
            <a:off x="152400" y="990600"/>
            <a:ext cx="8839200" cy="4008438"/>
          </a:xfrm>
        </p:spPr>
        <p:txBody>
          <a:bodyPr rtlCol="0">
            <a:noAutofit/>
          </a:bodyPr>
          <a:lstStyle/>
          <a:p>
            <a:pPr indent="-182880" eaLnBrk="1" fontAlgn="auto" hangingPunct="1">
              <a:spcAft>
                <a:spcPts val="0"/>
              </a:spcAft>
              <a:buClr>
                <a:schemeClr val="accent6">
                  <a:lumMod val="75000"/>
                </a:schemeClr>
              </a:buClr>
              <a:buFont typeface="Arial" pitchFamily="34" charset="0"/>
              <a:buChar char="•"/>
              <a:defRPr/>
            </a:pPr>
            <a:r>
              <a:rPr lang="en-US" sz="3200" dirty="0" smtClean="0">
                <a:solidFill>
                  <a:schemeClr val="tx1">
                    <a:lumMod val="75000"/>
                    <a:lumOff val="25000"/>
                  </a:schemeClr>
                </a:solidFill>
                <a:effectLst>
                  <a:outerShdw blurRad="50800" dist="38100" dir="2700000" algn="tl" rotWithShape="0">
                    <a:prstClr val="black">
                      <a:alpha val="40000"/>
                    </a:prstClr>
                  </a:outerShdw>
                </a:effectLst>
              </a:rPr>
              <a:t>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 Temporary cessation, reduction, or extension of   payments</a:t>
            </a:r>
          </a:p>
          <a:p>
            <a:pPr indent="-182880" eaLnBrk="1" fontAlgn="auto" hangingPunct="1">
              <a:spcAft>
                <a:spcPts val="0"/>
              </a:spcAft>
              <a:buClr>
                <a:schemeClr val="accent6">
                  <a:lumMod val="75000"/>
                </a:schemeClr>
              </a:buClr>
              <a:buFont typeface="Arial" pitchFamily="34" charset="0"/>
              <a:buChar char="•"/>
              <a:defRPr/>
            </a:pPr>
            <a:r>
              <a:rPr lang="en-US" sz="2800" dirty="0">
                <a:solidFill>
                  <a:schemeClr val="tx1">
                    <a:lumMod val="75000"/>
                    <a:lumOff val="25000"/>
                  </a:schemeClr>
                </a:solidFill>
                <a:effectLst>
                  <a:outerShdw blurRad="50800" dist="38100" dir="2700000" algn="tl" rotWithShape="0">
                    <a:prstClr val="black">
                      <a:alpha val="40000"/>
                    </a:prstClr>
                  </a:outerShdw>
                </a:effectLst>
              </a:rPr>
              <a:t> </a:t>
            </a:r>
            <a:r>
              <a:rPr lang="en-US" sz="2800" dirty="0" smtClean="0">
                <a:solidFill>
                  <a:schemeClr val="tx1">
                    <a:lumMod val="75000"/>
                    <a:lumOff val="25000"/>
                  </a:schemeClr>
                </a:solidFill>
                <a:effectLst>
                  <a:outerShdw blurRad="50800" dist="38100" dir="2700000" algn="tl" rotWithShape="0">
                    <a:prstClr val="black">
                      <a:alpha val="40000"/>
                    </a:prstClr>
                  </a:outerShdw>
                </a:effectLst>
              </a:rPr>
              <a:t> Student is responsible for 	interest that accrues</a:t>
            </a:r>
            <a:endParaRPr lang="en-US" sz="2800" dirty="0">
              <a:solidFill>
                <a:schemeClr val="tx1">
                  <a:lumMod val="75000"/>
                  <a:lumOff val="25000"/>
                </a:schemeClr>
              </a:solidFill>
              <a:effectLst>
                <a:outerShdw blurRad="50800" dist="38100" dir="2700000" algn="tl" rotWithShape="0">
                  <a:prstClr val="black">
                    <a:alpha val="40000"/>
                  </a:prstClr>
                </a:outerShdw>
              </a:effectLst>
            </a:endParaRPr>
          </a:p>
          <a:p>
            <a:pPr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Borrower is willing but temporarily unable to pay</a:t>
            </a:r>
          </a:p>
        </p:txBody>
      </p:sp>
      <p:sp>
        <p:nvSpPr>
          <p:cNvPr id="29698" name="Rectangle 8"/>
          <p:cNvSpPr>
            <a:spLocks noGrp="1" noChangeArrowheads="1"/>
          </p:cNvSpPr>
          <p:nvPr>
            <p:ph type="sldNum" sz="quarter" idx="12"/>
          </p:nvPr>
        </p:nvSpPr>
        <p:spPr>
          <a:xfrm>
            <a:off x="3124200" y="6248400"/>
            <a:ext cx="2895600" cy="457200"/>
          </a:xfrm>
        </p:spPr>
        <p:txBody>
          <a:bodyPr/>
          <a:lstStyle/>
          <a:p>
            <a:pPr>
              <a:defRPr/>
            </a:pPr>
            <a:fld id="{7BBB0B3C-EB59-474F-9B0B-03D8E6C1D1A0}" type="slidenum">
              <a:rPr lang="en-US"/>
              <a:pPr>
                <a:defRPr/>
              </a:pPr>
              <a:t>29</a:t>
            </a:fld>
            <a:endParaRPr lang="en-US" dirty="0"/>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2DEDB155-BA49-491E-8C09-E9B103C4C6AA}" type="slidenum">
              <a:rPr lang="en-US"/>
              <a:pPr>
                <a:defRPr/>
              </a:pPr>
              <a:t>3</a:t>
            </a:fld>
            <a:endParaRPr lang="en-US" dirty="0"/>
          </a:p>
        </p:txBody>
      </p:sp>
      <p:sp>
        <p:nvSpPr>
          <p:cNvPr id="25603" name="Rectangle 2"/>
          <p:cNvSpPr>
            <a:spLocks noGrp="1" noChangeArrowheads="1"/>
          </p:cNvSpPr>
          <p:nvPr>
            <p:ph type="title" idx="4294967295"/>
          </p:nvPr>
        </p:nvSpPr>
        <p:spPr>
          <a:xfrm>
            <a:off x="0" y="0"/>
            <a:ext cx="8382000" cy="1143000"/>
          </a:xfrm>
        </p:spPr>
        <p:txBody>
          <a:bodyPr/>
          <a:lstStyle/>
          <a:p>
            <a:pPr eaLnBrk="1" fontAlgn="auto" hangingPunct="1">
              <a:spcAft>
                <a:spcPts val="0"/>
              </a:spcAft>
              <a:buClr>
                <a:schemeClr val="accent6">
                  <a:lumMod val="75000"/>
                </a:schemeClr>
              </a:buClr>
              <a:buFont typeface="Georgia" pitchFamily="18" charset="0"/>
              <a:buNone/>
              <a:defRPr/>
            </a:pPr>
            <a:r>
              <a:rPr lang="en-US" dirty="0" smtClean="0">
                <a:effectLst>
                  <a:outerShdw blurRad="50800" dist="38100" dir="2700000" algn="tl" rotWithShape="0">
                    <a:prstClr val="black">
                      <a:alpha val="40000"/>
                    </a:prstClr>
                  </a:outerShdw>
                  <a:reflection blurRad="6350" stA="55000" endA="300" endPos="45500" dir="5400000" sy="-100000" algn="bl" rotWithShape="0"/>
                </a:effectLst>
              </a:rPr>
              <a:t>Student Loans</a:t>
            </a:r>
          </a:p>
        </p:txBody>
      </p:sp>
      <p:sp>
        <p:nvSpPr>
          <p:cNvPr id="5" name="Rectangle 26"/>
          <p:cNvSpPr txBox="1">
            <a:spLocks noChangeArrowheads="1"/>
          </p:cNvSpPr>
          <p:nvPr/>
        </p:nvSpPr>
        <p:spPr bwMode="black">
          <a:xfrm>
            <a:off x="533400" y="1676400"/>
            <a:ext cx="8231188" cy="3733800"/>
          </a:xfrm>
          <a:prstGeom prst="rect">
            <a:avLst/>
          </a:prstGeom>
          <a:noFill/>
          <a:ln w="9525">
            <a:noFill/>
            <a:miter lim="800000"/>
            <a:headEnd/>
            <a:tailEnd/>
          </a:ln>
          <a:effectLst/>
        </p:spPr>
        <p:txBody>
          <a:bodyPr anchor="ctr"/>
          <a:lstStyle/>
          <a:p>
            <a:pPr>
              <a:lnSpc>
                <a:spcPct val="80000"/>
              </a:lnSpc>
              <a:defRPr/>
            </a:pPr>
            <a:r>
              <a:rPr lang="en-US" sz="40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t>Tiffany Galbavy &amp; Shane Sangrey</a:t>
            </a:r>
            <a: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t/>
            </a:r>
            <a:b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br>
            <a: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t/>
            </a:r>
            <a:b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br>
            <a: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t>	Director Financial Aid</a:t>
            </a:r>
            <a:b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br>
            <a: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t/>
            </a:r>
            <a:b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br>
            <a:r>
              <a:rPr lang="en-US" sz="32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t>	</a:t>
            </a:r>
            <a:r>
              <a:rPr lang="en-US" sz="28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t>Dean of Academics Program Coordinator</a:t>
            </a:r>
          </a:p>
        </p:txBody>
      </p:sp>
      <p:sp>
        <p:nvSpPr>
          <p:cNvPr id="6" name="Snip Diagonal Corner Rectangle 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0" y="0"/>
            <a:ext cx="8305800" cy="7620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Default</a:t>
            </a:r>
          </a:p>
        </p:txBody>
      </p:sp>
      <p:sp>
        <p:nvSpPr>
          <p:cNvPr id="30724" name="Rectangle 3"/>
          <p:cNvSpPr>
            <a:spLocks noGrp="1" noChangeArrowheads="1"/>
          </p:cNvSpPr>
          <p:nvPr>
            <p:ph idx="1"/>
          </p:nvPr>
        </p:nvSpPr>
        <p:spPr>
          <a:xfrm>
            <a:off x="685800" y="1219200"/>
            <a:ext cx="7772400" cy="3886200"/>
          </a:xfrm>
        </p:spPr>
        <p:txBody>
          <a:bodyPr rtlCol="0">
            <a:normAutofit fontScale="70000" lnSpcReduction="20000"/>
          </a:bodyPr>
          <a:lstStyle/>
          <a:p>
            <a:pPr indent="-182880" eaLnBrk="1" fontAlgn="auto" hangingPunct="1">
              <a:spcAft>
                <a:spcPts val="0"/>
              </a:spcAft>
              <a:buClr>
                <a:schemeClr val="accent6">
                  <a:lumMod val="75000"/>
                </a:schemeClr>
              </a:buClr>
              <a:buFont typeface="Arial" pitchFamily="34" charset="0"/>
              <a:buChar char="•"/>
              <a:defRPr/>
            </a:pPr>
            <a:r>
              <a:rPr lang="en-US" sz="3000" dirty="0" smtClean="0">
                <a:solidFill>
                  <a:schemeClr val="tx1">
                    <a:lumMod val="75000"/>
                    <a:lumOff val="25000"/>
                  </a:schemeClr>
                </a:solidFill>
                <a:effectLst>
                  <a:outerShdw blurRad="50800" dist="38100" dir="2700000" algn="tl" rotWithShape="0">
                    <a:prstClr val="black">
                      <a:alpha val="40000"/>
                    </a:prstClr>
                  </a:outerShdw>
                </a:effectLst>
              </a:rPr>
              <a:t>  Failure to pay back student loan</a:t>
            </a:r>
          </a:p>
          <a:p>
            <a:pPr indent="-182880" eaLnBrk="1" fontAlgn="auto" hangingPunct="1">
              <a:spcAft>
                <a:spcPts val="0"/>
              </a:spcAft>
              <a:buClr>
                <a:schemeClr val="accent6">
                  <a:lumMod val="75000"/>
                </a:schemeClr>
              </a:buClr>
              <a:buFont typeface="Arial" pitchFamily="34" charset="0"/>
              <a:buChar char="•"/>
              <a:defRPr/>
            </a:pPr>
            <a:r>
              <a:rPr lang="en-US" sz="3000" dirty="0" smtClean="0">
                <a:solidFill>
                  <a:schemeClr val="tx1">
                    <a:lumMod val="75000"/>
                    <a:lumOff val="25000"/>
                  </a:schemeClr>
                </a:solidFill>
                <a:effectLst>
                  <a:outerShdw blurRad="50800" dist="38100" dir="2700000" algn="tl" rotWithShape="0">
                    <a:prstClr val="black">
                      <a:alpha val="40000"/>
                    </a:prstClr>
                  </a:outerShdw>
                </a:effectLst>
              </a:rPr>
              <a:t>  Student is considered in default after being 	delinquent for 270 days; lender may file 	claim as early as day 271</a:t>
            </a:r>
            <a:br>
              <a:rPr lang="en-US" sz="3000" dirty="0" smtClean="0">
                <a:solidFill>
                  <a:schemeClr val="tx1">
                    <a:lumMod val="75000"/>
                    <a:lumOff val="25000"/>
                  </a:schemeClr>
                </a:solidFill>
                <a:effectLst>
                  <a:outerShdw blurRad="50800" dist="38100" dir="2700000" algn="tl" rotWithShape="0">
                    <a:prstClr val="black">
                      <a:alpha val="40000"/>
                    </a:prstClr>
                  </a:outerShdw>
                </a:effectLst>
              </a:rPr>
            </a:br>
            <a:endParaRPr lang="en-US" sz="3000" dirty="0" smtClean="0">
              <a:solidFill>
                <a:schemeClr val="tx1">
                  <a:lumMod val="75000"/>
                  <a:lumOff val="25000"/>
                </a:schemeClr>
              </a:solidFill>
              <a:effectLst>
                <a:outerShdw blurRad="50800" dist="38100" dir="2700000" algn="tl" rotWithShape="0">
                  <a:prstClr val="black">
                    <a:alpha val="40000"/>
                  </a:prstClr>
                </a:outerShdw>
              </a:effectLst>
            </a:endParaRPr>
          </a:p>
          <a:p>
            <a:pPr indent="-182880" eaLnBrk="1" fontAlgn="auto" hangingPunct="1">
              <a:spcAft>
                <a:spcPts val="0"/>
              </a:spcAft>
              <a:buClr>
                <a:schemeClr val="accent6">
                  <a:lumMod val="75000"/>
                </a:schemeClr>
              </a:buClr>
              <a:buFont typeface="Arial" pitchFamily="34" charset="0"/>
              <a:buChar char="•"/>
              <a:defRPr/>
            </a:pPr>
            <a:r>
              <a:rPr lang="en-US" sz="3000" dirty="0" smtClean="0">
                <a:solidFill>
                  <a:schemeClr val="tx1">
                    <a:lumMod val="75000"/>
                    <a:lumOff val="25000"/>
                  </a:schemeClr>
                </a:solidFill>
                <a:effectLst>
                  <a:outerShdw blurRad="50800" dist="38100" dir="2700000" algn="tl" rotWithShape="0">
                    <a:prstClr val="black">
                      <a:alpha val="40000"/>
                    </a:prstClr>
                  </a:outerShdw>
                </a:effectLst>
              </a:rPr>
              <a:t>  Student is susceptible to wage garnishment, seizure of income tax refunds, lottery winnings, license non-renewal, sued by DOE</a:t>
            </a:r>
            <a:br>
              <a:rPr lang="en-US" sz="3000" dirty="0" smtClean="0">
                <a:solidFill>
                  <a:schemeClr val="tx1">
                    <a:lumMod val="75000"/>
                    <a:lumOff val="25000"/>
                  </a:schemeClr>
                </a:solidFill>
                <a:effectLst>
                  <a:outerShdw blurRad="50800" dist="38100" dir="2700000" algn="tl" rotWithShape="0">
                    <a:prstClr val="black">
                      <a:alpha val="40000"/>
                    </a:prstClr>
                  </a:outerShdw>
                </a:effectLst>
              </a:rPr>
            </a:br>
            <a:endParaRPr lang="en-US" sz="3000" dirty="0" smtClean="0">
              <a:solidFill>
                <a:schemeClr val="tx1">
                  <a:lumMod val="75000"/>
                  <a:lumOff val="25000"/>
                </a:schemeClr>
              </a:solidFill>
              <a:effectLst>
                <a:outerShdw blurRad="50800" dist="38100" dir="2700000" algn="tl" rotWithShape="0">
                  <a:prstClr val="black">
                    <a:alpha val="40000"/>
                  </a:prstClr>
                </a:outerShdw>
              </a:effectLst>
            </a:endParaRPr>
          </a:p>
          <a:p>
            <a:pPr indent="-182880" eaLnBrk="1" fontAlgn="auto" hangingPunct="1">
              <a:spcAft>
                <a:spcPts val="0"/>
              </a:spcAft>
              <a:buClr>
                <a:schemeClr val="accent6">
                  <a:lumMod val="75000"/>
                </a:schemeClr>
              </a:buClr>
              <a:buFont typeface="Arial" pitchFamily="34" charset="0"/>
              <a:buChar char="•"/>
              <a:defRPr/>
            </a:pPr>
            <a:r>
              <a:rPr lang="en-US" sz="3000" dirty="0" smtClean="0">
                <a:solidFill>
                  <a:schemeClr val="tx1">
                    <a:lumMod val="75000"/>
                    <a:lumOff val="25000"/>
                  </a:schemeClr>
                </a:solidFill>
                <a:effectLst>
                  <a:outerShdw blurRad="50800" dist="38100" dir="2700000" algn="tl" rotWithShape="0">
                    <a:prstClr val="black">
                      <a:alpha val="40000"/>
                    </a:prstClr>
                  </a:outerShdw>
                </a:effectLst>
              </a:rPr>
              <a:t>  Student not eligible for fed. financial aid; 7-year damage to student credit history</a:t>
            </a:r>
          </a:p>
          <a:p>
            <a:pPr indent="-182880" eaLnBrk="1" fontAlgn="auto" hangingPunct="1">
              <a:spcAft>
                <a:spcPts val="0"/>
              </a:spcAft>
              <a:buClr>
                <a:schemeClr val="accent6">
                  <a:lumMod val="75000"/>
                </a:schemeClr>
              </a:buClr>
              <a:buFont typeface="Arial" pitchFamily="34" charset="0"/>
              <a:buChar char="•"/>
              <a:defRPr/>
            </a:pPr>
            <a:r>
              <a:rPr lang="en-US" sz="3000" dirty="0" smtClean="0">
                <a:solidFill>
                  <a:schemeClr val="tx1">
                    <a:lumMod val="75000"/>
                    <a:lumOff val="25000"/>
                  </a:schemeClr>
                </a:solidFill>
                <a:effectLst>
                  <a:outerShdw blurRad="50800" dist="38100" dir="2700000" algn="tl" rotWithShape="0">
                    <a:prstClr val="black">
                      <a:alpha val="40000"/>
                    </a:prstClr>
                  </a:outerShdw>
                </a:effectLst>
              </a:rPr>
              <a:t>Bankruptcy? Student loans are not exempt from you claiming bankruptcy. You must pay it back. </a:t>
            </a:r>
          </a:p>
        </p:txBody>
      </p:sp>
      <p:sp>
        <p:nvSpPr>
          <p:cNvPr id="30722" name="Rectangle 8"/>
          <p:cNvSpPr>
            <a:spLocks noGrp="1" noChangeArrowheads="1"/>
          </p:cNvSpPr>
          <p:nvPr>
            <p:ph type="sldNum" sz="quarter" idx="12"/>
          </p:nvPr>
        </p:nvSpPr>
        <p:spPr>
          <a:xfrm>
            <a:off x="3124200" y="6248400"/>
            <a:ext cx="2895600" cy="457200"/>
          </a:xfrm>
        </p:spPr>
        <p:txBody>
          <a:bodyPr/>
          <a:lstStyle/>
          <a:p>
            <a:pPr>
              <a:defRPr/>
            </a:pPr>
            <a:fld id="{A2E966A0-550D-4388-A31F-F50B0817A571}" type="slidenum">
              <a:rPr lang="en-US"/>
              <a:pPr>
                <a:defRPr/>
              </a:pPr>
              <a:t>30</a:t>
            </a:fld>
            <a:endParaRPr lang="en-US" dirty="0"/>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0" y="0"/>
            <a:ext cx="8305800" cy="8382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Private (Alternative) Loans </a:t>
            </a:r>
          </a:p>
        </p:txBody>
      </p:sp>
      <p:sp>
        <p:nvSpPr>
          <p:cNvPr id="31746" name="Rectangle 8"/>
          <p:cNvSpPr>
            <a:spLocks noGrp="1" noChangeArrowheads="1"/>
          </p:cNvSpPr>
          <p:nvPr>
            <p:ph type="sldNum" sz="quarter" idx="12"/>
          </p:nvPr>
        </p:nvSpPr>
        <p:spPr>
          <a:xfrm>
            <a:off x="3124200" y="6248400"/>
            <a:ext cx="2895600" cy="457200"/>
          </a:xfrm>
        </p:spPr>
        <p:txBody>
          <a:bodyPr/>
          <a:lstStyle/>
          <a:p>
            <a:pPr>
              <a:defRPr/>
            </a:pPr>
            <a:fld id="{F1E8DDAA-CB93-4FCE-8772-C0E1258DC9C6}" type="slidenum">
              <a:rPr lang="en-US"/>
              <a:pPr>
                <a:defRPr/>
              </a:pPr>
              <a:t>31</a:t>
            </a:fld>
            <a:endParaRPr lang="en-US" dirty="0"/>
          </a:p>
        </p:txBody>
      </p:sp>
      <p:sp>
        <p:nvSpPr>
          <p:cNvPr id="31748" name="Rectangle 3"/>
          <p:cNvSpPr>
            <a:spLocks noGrp="1" noChangeArrowheads="1"/>
          </p:cNvSpPr>
          <p:nvPr>
            <p:ph type="body" idx="4294967295"/>
          </p:nvPr>
        </p:nvSpPr>
        <p:spPr>
          <a:xfrm>
            <a:off x="0" y="990600"/>
            <a:ext cx="7772400" cy="4876800"/>
          </a:xfrm>
        </p:spPr>
        <p:txBody>
          <a:bodyPr rtlCol="0">
            <a:noAutofit/>
          </a:bodyPr>
          <a:lstStyle/>
          <a:p>
            <a:pPr indent="-182880" eaLnBrk="1" fontAlgn="auto" hangingPunct="1">
              <a:spcAft>
                <a:spcPts val="0"/>
              </a:spcAft>
              <a:buClr>
                <a:schemeClr val="accent6">
                  <a:lumMod val="75000"/>
                </a:schemeClr>
              </a:buClr>
              <a:buFont typeface="Arial" pitchFamily="34" charset="0"/>
              <a:buChar char="•"/>
              <a:defRPr/>
            </a:pPr>
            <a:r>
              <a:rPr lang="en-US" sz="2700" dirty="0" smtClean="0">
                <a:solidFill>
                  <a:schemeClr val="tx1">
                    <a:lumMod val="75000"/>
                    <a:lumOff val="25000"/>
                  </a:schemeClr>
                </a:solidFill>
                <a:effectLst>
                  <a:outerShdw blurRad="50800" dist="38100" dir="2700000" algn="tl" rotWithShape="0">
                    <a:prstClr val="black">
                      <a:alpha val="40000"/>
                    </a:prstClr>
                  </a:outerShdw>
                </a:effectLst>
              </a:rPr>
              <a:t>  Designed to bridge the gap between other aid 	and total college costs </a:t>
            </a:r>
          </a:p>
          <a:p>
            <a:pPr indent="-182880" eaLnBrk="1" fontAlgn="auto" hangingPunct="1">
              <a:spcAft>
                <a:spcPts val="0"/>
              </a:spcAft>
              <a:buClr>
                <a:schemeClr val="accent6">
                  <a:lumMod val="75000"/>
                </a:schemeClr>
              </a:buClr>
              <a:buFont typeface="Arial" pitchFamily="34" charset="0"/>
              <a:buChar char="•"/>
              <a:defRPr/>
            </a:pPr>
            <a:r>
              <a:rPr lang="en-US" sz="2700" dirty="0" smtClean="0">
                <a:solidFill>
                  <a:schemeClr val="tx1">
                    <a:lumMod val="75000"/>
                    <a:lumOff val="25000"/>
                  </a:schemeClr>
                </a:solidFill>
                <a:effectLst>
                  <a:outerShdw blurRad="50800" dist="38100" dir="2700000" algn="tl" rotWithShape="0">
                    <a:prstClr val="black">
                      <a:alpha val="40000"/>
                    </a:prstClr>
                  </a:outerShdw>
                </a:effectLst>
              </a:rPr>
              <a:t>  Interest rates from 5% - 18% </a:t>
            </a:r>
          </a:p>
          <a:p>
            <a:pPr indent="-182880" eaLnBrk="1" fontAlgn="auto" hangingPunct="1">
              <a:spcAft>
                <a:spcPts val="0"/>
              </a:spcAft>
              <a:buClr>
                <a:schemeClr val="accent6">
                  <a:lumMod val="75000"/>
                </a:schemeClr>
              </a:buClr>
              <a:buFont typeface="Arial" pitchFamily="34" charset="0"/>
              <a:buChar char="•"/>
              <a:defRPr/>
            </a:pPr>
            <a:r>
              <a:rPr lang="en-US" sz="2700" dirty="0" smtClean="0">
                <a:solidFill>
                  <a:schemeClr val="tx1">
                    <a:lumMod val="75000"/>
                    <a:lumOff val="25000"/>
                  </a:schemeClr>
                </a:solidFill>
                <a:effectLst>
                  <a:outerShdw blurRad="50800" dist="38100" dir="2700000" algn="tl" rotWithShape="0">
                    <a:prstClr val="black">
                      <a:alpha val="40000"/>
                    </a:prstClr>
                  </a:outerShdw>
                </a:effectLst>
              </a:rPr>
              <a:t> Origination and repayment fees vary</a:t>
            </a:r>
          </a:p>
          <a:p>
            <a:pPr indent="-182880" eaLnBrk="1" fontAlgn="auto" hangingPunct="1">
              <a:spcAft>
                <a:spcPts val="0"/>
              </a:spcAft>
              <a:buClr>
                <a:schemeClr val="accent6">
                  <a:lumMod val="75000"/>
                </a:schemeClr>
              </a:buClr>
              <a:buFont typeface="Arial" pitchFamily="34" charset="0"/>
              <a:buChar char="•"/>
              <a:defRPr/>
            </a:pPr>
            <a:r>
              <a:rPr lang="en-US" sz="2700" dirty="0" smtClean="0">
                <a:solidFill>
                  <a:schemeClr val="tx1">
                    <a:lumMod val="75000"/>
                    <a:lumOff val="25000"/>
                  </a:schemeClr>
                </a:solidFill>
                <a:effectLst>
                  <a:outerShdw blurRad="50800" dist="38100" dir="2700000" algn="tl" rotWithShape="0">
                    <a:prstClr val="black">
                      <a:alpha val="40000"/>
                    </a:prstClr>
                  </a:outerShdw>
                </a:effectLst>
              </a:rPr>
              <a:t>  Co-borrower requirements (underwriting)</a:t>
            </a:r>
          </a:p>
          <a:p>
            <a:pPr indent="-182880" eaLnBrk="1" fontAlgn="auto" hangingPunct="1">
              <a:spcAft>
                <a:spcPts val="0"/>
              </a:spcAft>
              <a:buClr>
                <a:schemeClr val="accent6">
                  <a:lumMod val="75000"/>
                </a:schemeClr>
              </a:buClr>
              <a:buFont typeface="Arial" pitchFamily="34" charset="0"/>
              <a:buChar char="•"/>
              <a:defRPr/>
            </a:pPr>
            <a:r>
              <a:rPr lang="en-US" sz="2700" dirty="0" smtClean="0">
                <a:solidFill>
                  <a:schemeClr val="tx1">
                    <a:lumMod val="75000"/>
                    <a:lumOff val="25000"/>
                  </a:schemeClr>
                </a:solidFill>
                <a:effectLst>
                  <a:outerShdw blurRad="50800" dist="38100" dir="2700000" algn="tl" rotWithShape="0">
                    <a:prstClr val="black">
                      <a:alpha val="40000"/>
                    </a:prstClr>
                  </a:outerShdw>
                </a:effectLst>
              </a:rPr>
              <a:t>  Most now school-certified (lower repayment 	risk)</a:t>
            </a:r>
          </a:p>
          <a:p>
            <a:pPr indent="-182880" eaLnBrk="1" fontAlgn="auto" hangingPunct="1">
              <a:spcAft>
                <a:spcPts val="0"/>
              </a:spcAft>
              <a:buClr>
                <a:schemeClr val="accent6">
                  <a:lumMod val="75000"/>
                </a:schemeClr>
              </a:buClr>
              <a:buFont typeface="Arial" pitchFamily="34" charset="0"/>
              <a:buChar char="•"/>
              <a:defRPr/>
            </a:pPr>
            <a:r>
              <a:rPr lang="en-US" sz="2700" dirty="0">
                <a:solidFill>
                  <a:schemeClr val="tx1">
                    <a:lumMod val="75000"/>
                    <a:lumOff val="25000"/>
                  </a:schemeClr>
                </a:solidFill>
                <a:effectLst>
                  <a:outerShdw blurRad="50800" dist="38100" dir="2700000" algn="tl" rotWithShape="0">
                    <a:prstClr val="black">
                      <a:alpha val="40000"/>
                    </a:prstClr>
                  </a:outerShdw>
                </a:effectLst>
              </a:rPr>
              <a:t>  Self-Certification </a:t>
            </a:r>
            <a:r>
              <a:rPr lang="en-US" sz="2700" dirty="0" smtClean="0">
                <a:solidFill>
                  <a:schemeClr val="tx1">
                    <a:lumMod val="75000"/>
                    <a:lumOff val="25000"/>
                  </a:schemeClr>
                </a:solidFill>
                <a:effectLst>
                  <a:outerShdw blurRad="50800" dist="38100" dir="2700000" algn="tl" rotWithShape="0">
                    <a:prstClr val="black">
                      <a:alpha val="40000"/>
                    </a:prstClr>
                  </a:outerShdw>
                </a:effectLst>
              </a:rPr>
              <a:t>Form</a:t>
            </a:r>
            <a:endParaRPr lang="en-US" sz="2700" dirty="0">
              <a:solidFill>
                <a:schemeClr val="tx1">
                  <a:lumMod val="75000"/>
                  <a:lumOff val="25000"/>
                </a:schemeClr>
              </a:solidFill>
              <a:effectLst>
                <a:outerShdw blurRad="50800" dist="38100" dir="2700000" algn="tl" rotWithShape="0">
                  <a:prstClr val="black">
                    <a:alpha val="40000"/>
                  </a:prstClr>
                </a:outerShdw>
              </a:effectLst>
            </a:endParaRPr>
          </a:p>
        </p:txBody>
      </p:sp>
      <p:sp>
        <p:nvSpPr>
          <p:cNvPr id="5" name="Snip Diagonal Corner Rectangle 4"/>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4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4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7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3CF654EB-99B9-45B3-8C78-E09817C4B996}" type="slidenum">
              <a:rPr lang="en-US"/>
              <a:pPr>
                <a:defRPr/>
              </a:pPr>
              <a:t>32</a:t>
            </a:fld>
            <a:endParaRPr lang="en-US" dirty="0"/>
          </a:p>
        </p:txBody>
      </p:sp>
      <p:sp>
        <p:nvSpPr>
          <p:cNvPr id="3" name="Arc 2"/>
          <p:cNvSpPr/>
          <p:nvPr/>
        </p:nvSpPr>
        <p:spPr>
          <a:xfrm>
            <a:off x="4819650" y="2209800"/>
            <a:ext cx="1819275" cy="2438400"/>
          </a:xfrm>
          <a:prstGeom prst="arc">
            <a:avLst>
              <a:gd name="adj1" fmla="val 16190331"/>
              <a:gd name="adj2" fmla="val 2"/>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12" name="Oval 11"/>
          <p:cNvSpPr/>
          <p:nvPr/>
        </p:nvSpPr>
        <p:spPr>
          <a:xfrm>
            <a:off x="5124450" y="3376613"/>
            <a:ext cx="2876550" cy="1066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Origination</a:t>
            </a:r>
          </a:p>
        </p:txBody>
      </p:sp>
      <p:sp>
        <p:nvSpPr>
          <p:cNvPr id="13" name="Oval 12"/>
          <p:cNvSpPr/>
          <p:nvPr/>
        </p:nvSpPr>
        <p:spPr>
          <a:xfrm>
            <a:off x="2886075" y="1676400"/>
            <a:ext cx="287655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Eligibility</a:t>
            </a:r>
          </a:p>
        </p:txBody>
      </p:sp>
      <p:sp>
        <p:nvSpPr>
          <p:cNvPr id="15" name="Rectangle 2"/>
          <p:cNvSpPr txBox="1">
            <a:spLocks noChangeArrowheads="1"/>
          </p:cNvSpPr>
          <p:nvPr/>
        </p:nvSpPr>
        <p:spPr>
          <a:xfrm>
            <a:off x="0" y="0"/>
            <a:ext cx="8382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dirty="0" smtClean="0">
                <a:effectLst>
                  <a:outerShdw blurRad="50800" dist="38100" dir="2700000" algn="tl" rotWithShape="0">
                    <a:prstClr val="black">
                      <a:alpha val="40000"/>
                    </a:prstClr>
                  </a:outerShdw>
                  <a:reflection blurRad="6350" stA="55000" endA="300" endPos="45500" dir="5400000" sy="-100000" algn="bl" rotWithShape="0"/>
                </a:effectLst>
              </a:rPr>
              <a:t>Lifecycle of a PVT Loan</a:t>
            </a:r>
          </a:p>
        </p:txBody>
      </p:sp>
      <p:sp>
        <p:nvSpPr>
          <p:cNvPr id="16" name="Snip Diagonal Corner Rectangle 1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38920" name="TextBox 7"/>
          <p:cNvSpPr txBox="1">
            <a:spLocks noChangeArrowheads="1"/>
          </p:cNvSpPr>
          <p:nvPr/>
        </p:nvSpPr>
        <p:spPr bwMode="auto">
          <a:xfrm>
            <a:off x="1066800" y="2971800"/>
            <a:ext cx="3386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Font typeface="Arial" pitchFamily="34"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spcBef>
                <a:spcPct val="0"/>
              </a:spcBef>
              <a:buFontTx/>
              <a:buNone/>
            </a:pPr>
            <a:r>
              <a:rPr lang="en-US" altLang="en-US" sz="2400" b="0">
                <a:latin typeface="Arial" pitchFamily="34" charset="0"/>
              </a:rPr>
              <a:t>Private Loan process is</a:t>
            </a:r>
          </a:p>
          <a:p>
            <a:pPr>
              <a:spcBef>
                <a:spcPct val="0"/>
              </a:spcBef>
              <a:buFontTx/>
              <a:buNone/>
            </a:pPr>
            <a:r>
              <a:rPr lang="en-US" altLang="en-US" sz="2400" b="0">
                <a:latin typeface="Arial" pitchFamily="34" charset="0"/>
              </a:rPr>
              <a:t>a bit more complicated</a:t>
            </a:r>
          </a:p>
          <a:p>
            <a:pPr>
              <a:spcBef>
                <a:spcPct val="0"/>
              </a:spcBef>
              <a:buFontTx/>
              <a:buNone/>
            </a:pPr>
            <a:r>
              <a:rPr lang="en-US" altLang="en-US" sz="2400" b="0">
                <a:latin typeface="Arial" pitchFamily="34" charset="0"/>
              </a:rPr>
              <a:t>&amp; time consuming</a:t>
            </a: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AA3A0EF3-702D-41E3-8970-147C2B0222E0}" type="slidenum">
              <a:rPr lang="en-US"/>
              <a:pPr>
                <a:defRPr/>
              </a:pPr>
              <a:t>33</a:t>
            </a:fld>
            <a:endParaRPr lang="en-US" dirty="0"/>
          </a:p>
        </p:txBody>
      </p:sp>
      <p:sp>
        <p:nvSpPr>
          <p:cNvPr id="3" name="Arc 2"/>
          <p:cNvSpPr/>
          <p:nvPr/>
        </p:nvSpPr>
        <p:spPr>
          <a:xfrm>
            <a:off x="4819650" y="2209800"/>
            <a:ext cx="1819275" cy="2438400"/>
          </a:xfrm>
          <a:prstGeom prst="arc">
            <a:avLst>
              <a:gd name="adj1" fmla="val 16190331"/>
              <a:gd name="adj2" fmla="val 2"/>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5" name="Arc 4"/>
          <p:cNvSpPr/>
          <p:nvPr/>
        </p:nvSpPr>
        <p:spPr>
          <a:xfrm rot="5400000">
            <a:off x="4900613" y="3643313"/>
            <a:ext cx="1905000" cy="1600200"/>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11" name="Oval 10"/>
          <p:cNvSpPr/>
          <p:nvPr/>
        </p:nvSpPr>
        <p:spPr>
          <a:xfrm>
            <a:off x="2828925" y="4876800"/>
            <a:ext cx="3038475" cy="10668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Disbursement</a:t>
            </a:r>
          </a:p>
        </p:txBody>
      </p:sp>
      <p:sp>
        <p:nvSpPr>
          <p:cNvPr id="12" name="Oval 11"/>
          <p:cNvSpPr/>
          <p:nvPr/>
        </p:nvSpPr>
        <p:spPr>
          <a:xfrm>
            <a:off x="5124450" y="3376613"/>
            <a:ext cx="2876550" cy="1066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Origination</a:t>
            </a:r>
          </a:p>
        </p:txBody>
      </p:sp>
      <p:sp>
        <p:nvSpPr>
          <p:cNvPr id="13" name="Oval 12"/>
          <p:cNvSpPr/>
          <p:nvPr/>
        </p:nvSpPr>
        <p:spPr>
          <a:xfrm>
            <a:off x="2886075" y="1676400"/>
            <a:ext cx="287655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Eligibility</a:t>
            </a:r>
          </a:p>
        </p:txBody>
      </p:sp>
      <p:sp>
        <p:nvSpPr>
          <p:cNvPr id="15" name="Rectangle 2"/>
          <p:cNvSpPr txBox="1">
            <a:spLocks noChangeArrowheads="1"/>
          </p:cNvSpPr>
          <p:nvPr/>
        </p:nvSpPr>
        <p:spPr>
          <a:xfrm>
            <a:off x="0" y="0"/>
            <a:ext cx="8382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smtClean="0">
                <a:effectLst>
                  <a:outerShdw blurRad="50800" dist="38100" dir="2700000" algn="tl" rotWithShape="0">
                    <a:prstClr val="black">
                      <a:alpha val="40000"/>
                    </a:prstClr>
                  </a:outerShdw>
                  <a:reflection blurRad="6350" stA="55000" endA="300" endPos="45500" dir="5400000" sy="-100000" algn="bl" rotWithShape="0"/>
                </a:effectLst>
              </a:rPr>
              <a:t>Lifecycle of a Direct Loan</a:t>
            </a:r>
            <a:endParaRPr lang="en-US" dirty="0" smtClean="0">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16" name="Snip Diagonal Corner Rectangle 1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39946" name="TextBox 9"/>
          <p:cNvSpPr txBox="1">
            <a:spLocks noChangeArrowheads="1"/>
          </p:cNvSpPr>
          <p:nvPr/>
        </p:nvSpPr>
        <p:spPr bwMode="auto">
          <a:xfrm>
            <a:off x="544513" y="3048000"/>
            <a:ext cx="4568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Font typeface="Arial" pitchFamily="34"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lgn="ctr">
              <a:spcBef>
                <a:spcPct val="0"/>
              </a:spcBef>
              <a:buFontTx/>
              <a:buNone/>
            </a:pPr>
            <a:r>
              <a:rPr lang="en-US" altLang="en-US" sz="2400" b="0">
                <a:latin typeface="Arial" pitchFamily="34" charset="0"/>
              </a:rPr>
              <a:t>Funds transmit from </a:t>
            </a:r>
          </a:p>
          <a:p>
            <a:pPr algn="ctr">
              <a:spcBef>
                <a:spcPct val="0"/>
              </a:spcBef>
              <a:buFontTx/>
              <a:buNone/>
            </a:pPr>
            <a:r>
              <a:rPr lang="en-US" altLang="en-US" sz="2400" b="0">
                <a:latin typeface="Arial" pitchFamily="34" charset="0"/>
              </a:rPr>
              <a:t>    private lender to school on</a:t>
            </a:r>
          </a:p>
          <a:p>
            <a:pPr algn="ctr">
              <a:spcBef>
                <a:spcPct val="0"/>
              </a:spcBef>
              <a:buFontTx/>
              <a:buNone/>
            </a:pPr>
            <a:r>
              <a:rPr lang="en-US" altLang="en-US" sz="2400" b="0">
                <a:latin typeface="Arial" pitchFamily="34" charset="0"/>
              </a:rPr>
              <a:t>    appointed disbursement day</a:t>
            </a:r>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276AED86-1555-490E-BD13-96C8E1EF41E5}" type="slidenum">
              <a:rPr lang="en-US"/>
              <a:pPr>
                <a:defRPr/>
              </a:pPr>
              <a:t>34</a:t>
            </a:fld>
            <a:endParaRPr lang="en-US" dirty="0"/>
          </a:p>
        </p:txBody>
      </p:sp>
      <p:sp>
        <p:nvSpPr>
          <p:cNvPr id="3" name="Arc 2"/>
          <p:cNvSpPr/>
          <p:nvPr/>
        </p:nvSpPr>
        <p:spPr>
          <a:xfrm>
            <a:off x="4819650" y="2209800"/>
            <a:ext cx="1819275" cy="2438400"/>
          </a:xfrm>
          <a:prstGeom prst="arc">
            <a:avLst>
              <a:gd name="adj1" fmla="val 16190331"/>
              <a:gd name="adj2" fmla="val 2"/>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5" name="Arc 4"/>
          <p:cNvSpPr/>
          <p:nvPr/>
        </p:nvSpPr>
        <p:spPr>
          <a:xfrm rot="5400000">
            <a:off x="4900613" y="3643313"/>
            <a:ext cx="1905000" cy="1600200"/>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7" name="Arc 6"/>
          <p:cNvSpPr/>
          <p:nvPr/>
        </p:nvSpPr>
        <p:spPr>
          <a:xfrm rot="10800000">
            <a:off x="2209800" y="3490913"/>
            <a:ext cx="1295400" cy="1905000"/>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11" name="Oval 10"/>
          <p:cNvSpPr/>
          <p:nvPr/>
        </p:nvSpPr>
        <p:spPr>
          <a:xfrm>
            <a:off x="2828925" y="4876800"/>
            <a:ext cx="3038475" cy="10668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Disbursement</a:t>
            </a:r>
          </a:p>
        </p:txBody>
      </p:sp>
      <p:sp>
        <p:nvSpPr>
          <p:cNvPr id="12" name="Oval 11"/>
          <p:cNvSpPr/>
          <p:nvPr/>
        </p:nvSpPr>
        <p:spPr>
          <a:xfrm>
            <a:off x="5124450" y="3376613"/>
            <a:ext cx="2876550" cy="1066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Origination</a:t>
            </a:r>
          </a:p>
        </p:txBody>
      </p:sp>
      <p:sp>
        <p:nvSpPr>
          <p:cNvPr id="13" name="Oval 12"/>
          <p:cNvSpPr/>
          <p:nvPr/>
        </p:nvSpPr>
        <p:spPr>
          <a:xfrm>
            <a:off x="2886075" y="1676400"/>
            <a:ext cx="287655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Eligibility</a:t>
            </a:r>
          </a:p>
        </p:txBody>
      </p:sp>
      <p:sp>
        <p:nvSpPr>
          <p:cNvPr id="14" name="Oval 13"/>
          <p:cNvSpPr/>
          <p:nvPr/>
        </p:nvSpPr>
        <p:spPr>
          <a:xfrm>
            <a:off x="1000125" y="3375025"/>
            <a:ext cx="2876550" cy="1066800"/>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Repayment</a:t>
            </a:r>
          </a:p>
        </p:txBody>
      </p:sp>
      <p:sp>
        <p:nvSpPr>
          <p:cNvPr id="15" name="Rectangle 2"/>
          <p:cNvSpPr txBox="1">
            <a:spLocks noChangeArrowheads="1"/>
          </p:cNvSpPr>
          <p:nvPr/>
        </p:nvSpPr>
        <p:spPr>
          <a:xfrm>
            <a:off x="0" y="0"/>
            <a:ext cx="8382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smtClean="0">
                <a:effectLst>
                  <a:outerShdw blurRad="50800" dist="38100" dir="2700000" algn="tl" rotWithShape="0">
                    <a:prstClr val="black">
                      <a:alpha val="40000"/>
                    </a:prstClr>
                  </a:outerShdw>
                  <a:reflection blurRad="6350" stA="55000" endA="300" endPos="45500" dir="5400000" sy="-100000" algn="bl" rotWithShape="0"/>
                </a:effectLst>
              </a:rPr>
              <a:t>Lifecycle of a Direct Loan</a:t>
            </a:r>
            <a:endParaRPr lang="en-US" dirty="0" smtClean="0">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16" name="Snip Diagonal Corner Rectangle 1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382000" cy="762000"/>
          </a:xfrm>
        </p:spPr>
        <p:txBody>
          <a:bodyPr lIns="90488" tIns="44450" rIns="90488" bIns="44450" anchor="b"/>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Repayment of Private Loans</a:t>
            </a:r>
          </a:p>
        </p:txBody>
      </p:sp>
      <p:sp>
        <p:nvSpPr>
          <p:cNvPr id="27651" name="Rectangle 3"/>
          <p:cNvSpPr>
            <a:spLocks noGrp="1" noChangeArrowheads="1"/>
          </p:cNvSpPr>
          <p:nvPr>
            <p:ph idx="1"/>
          </p:nvPr>
        </p:nvSpPr>
        <p:spPr>
          <a:xfrm>
            <a:off x="304800" y="1447800"/>
            <a:ext cx="8458200" cy="3581400"/>
          </a:xfrm>
        </p:spPr>
        <p:txBody>
          <a:bodyPr lIns="90488" tIns="44450" rIns="90488" bIns="44450" rtlCol="0">
            <a:normAutofit fontScale="92500" lnSpcReduction="10000"/>
          </a:bodyPr>
          <a:lstStyle/>
          <a:p>
            <a:pPr marL="548640" lvl="1"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Keep loan holders current on student borrower 	contact information</a:t>
            </a:r>
          </a:p>
          <a:p>
            <a:pPr marL="548640" lvl="1"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Contact loan holders as quickly as possible, if a 	single missed payment is anticipated</a:t>
            </a:r>
          </a:p>
          <a:p>
            <a:pPr marL="548640" lvl="1"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  Contact loan holders if payments cannot be made</a:t>
            </a:r>
          </a:p>
          <a:p>
            <a:pPr marL="822960" lvl="2"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Change in your financial circumstances</a:t>
            </a:r>
          </a:p>
          <a:p>
            <a:pPr marL="822960" lvl="2" indent="-182880" eaLnBrk="1" fontAlgn="auto" hangingPunct="1">
              <a:spcAft>
                <a:spcPts val="0"/>
              </a:spcAft>
              <a:buClr>
                <a:schemeClr val="accent6">
                  <a:lumMod val="75000"/>
                </a:schemeClr>
              </a:buClr>
              <a:buFont typeface="Arial" pitchFamily="34" charset="0"/>
              <a:buChar char="•"/>
              <a:defRPr/>
            </a:pPr>
            <a:r>
              <a:rPr lang="en-US" sz="2800" dirty="0" smtClean="0">
                <a:solidFill>
                  <a:schemeClr val="tx1">
                    <a:lumMod val="75000"/>
                    <a:lumOff val="25000"/>
                  </a:schemeClr>
                </a:solidFill>
                <a:effectLst>
                  <a:outerShdw blurRad="50800" dist="38100" dir="2700000" algn="tl" rotWithShape="0">
                    <a:prstClr val="black">
                      <a:alpha val="40000"/>
                    </a:prstClr>
                  </a:outerShdw>
                </a:effectLst>
              </a:rPr>
              <a:t>Loss of job</a:t>
            </a:r>
            <a:endParaRPr lang="en-US" sz="2800" dirty="0">
              <a:solidFill>
                <a:schemeClr val="tx1">
                  <a:lumMod val="75000"/>
                  <a:lumOff val="25000"/>
                </a:schemeClr>
              </a:solidFill>
              <a:effectLst>
                <a:outerShdw blurRad="50800" dist="38100" dir="2700000" algn="tl" rotWithShape="0">
                  <a:prstClr val="black">
                    <a:alpha val="40000"/>
                  </a:prstClr>
                </a:outerShdw>
              </a:effectLst>
            </a:endParaRPr>
          </a:p>
          <a:p>
            <a:pPr indent="-182880" eaLnBrk="1" fontAlgn="auto" hangingPunct="1">
              <a:spcAft>
                <a:spcPts val="0"/>
              </a:spcAft>
              <a:buClr>
                <a:schemeClr val="accent6">
                  <a:lumMod val="75000"/>
                </a:schemeClr>
              </a:buClr>
              <a:buFont typeface="Arial" pitchFamily="34" charset="0"/>
              <a:buChar char="•"/>
              <a:defRPr/>
            </a:pPr>
            <a:r>
              <a:rPr lang="en-US" sz="3200" dirty="0" smtClean="0">
                <a:solidFill>
                  <a:schemeClr val="tx1">
                    <a:lumMod val="75000"/>
                    <a:lumOff val="25000"/>
                  </a:schemeClr>
                </a:solidFill>
                <a:effectLst>
                  <a:outerShdw blurRad="50800" dist="38100" dir="2700000" algn="tl" rotWithShape="0">
                    <a:prstClr val="black">
                      <a:alpha val="40000"/>
                    </a:prstClr>
                  </a:outerShdw>
                </a:effectLst>
              </a:rPr>
              <a:t>  Pay off loans as quickly as possible</a:t>
            </a:r>
            <a:r>
              <a:rPr lang="en-US" dirty="0" smtClean="0">
                <a:solidFill>
                  <a:schemeClr val="tx1">
                    <a:lumMod val="75000"/>
                    <a:lumOff val="25000"/>
                  </a:schemeClr>
                </a:solidFill>
                <a:effectLst>
                  <a:outerShdw blurRad="50800" dist="38100" dir="2700000" algn="tl" rotWithShape="0">
                    <a:prstClr val="black">
                      <a:alpha val="40000"/>
                    </a:prstClr>
                  </a:outerShdw>
                </a:effectLst>
              </a:rPr>
              <a:t/>
            </a:r>
            <a:br>
              <a:rPr lang="en-US" dirty="0" smtClean="0">
                <a:solidFill>
                  <a:schemeClr val="tx1">
                    <a:lumMod val="75000"/>
                    <a:lumOff val="25000"/>
                  </a:schemeClr>
                </a:solidFill>
                <a:effectLst>
                  <a:outerShdw blurRad="50800" dist="38100" dir="2700000" algn="tl" rotWithShape="0">
                    <a:prstClr val="black">
                      <a:alpha val="40000"/>
                    </a:prstClr>
                  </a:outerShdw>
                </a:effectLst>
              </a:rPr>
            </a:br>
            <a:endParaRPr lang="en-US" dirty="0">
              <a:solidFill>
                <a:schemeClr val="tx1">
                  <a:lumMod val="75000"/>
                  <a:lumOff val="25000"/>
                </a:schemeClr>
              </a:solidFill>
              <a:effectLst>
                <a:outerShdw blurRad="50800" dist="38100" dir="2700000" algn="tl" rotWithShape="0">
                  <a:prstClr val="black">
                    <a:alpha val="40000"/>
                  </a:prstClr>
                </a:outerShdw>
              </a:effectLst>
            </a:endParaRPr>
          </a:p>
          <a:p>
            <a:pPr marL="640080" lvl="2" indent="0" eaLnBrk="1" fontAlgn="auto" hangingPunct="1">
              <a:spcAft>
                <a:spcPts val="0"/>
              </a:spcAft>
              <a:buClr>
                <a:schemeClr val="accent6">
                  <a:lumMod val="75000"/>
                </a:schemeClr>
              </a:buClr>
              <a:buFont typeface="Georgia" pitchFamily="18" charset="0"/>
              <a:buNone/>
              <a:defRPr/>
            </a:pPr>
            <a:endParaRPr lang="en-US" dirty="0" smtClean="0">
              <a:solidFill>
                <a:schemeClr val="tx1">
                  <a:lumMod val="75000"/>
                  <a:lumOff val="25000"/>
                </a:schemeClr>
              </a:solidFill>
              <a:effectLst>
                <a:outerShdw blurRad="50800" dist="38100" dir="2700000" algn="tl" rotWithShape="0">
                  <a:prstClr val="black">
                    <a:alpha val="40000"/>
                  </a:prstClr>
                </a:outerShdw>
              </a:effectLst>
            </a:endParaRPr>
          </a:p>
        </p:txBody>
      </p:sp>
      <p:sp>
        <p:nvSpPr>
          <p:cNvPr id="4" name="Rectangle 8"/>
          <p:cNvSpPr>
            <a:spLocks noGrp="1" noChangeArrowheads="1"/>
          </p:cNvSpPr>
          <p:nvPr>
            <p:ph type="sldNum" sz="quarter" idx="12"/>
          </p:nvPr>
        </p:nvSpPr>
        <p:spPr>
          <a:xfrm>
            <a:off x="3124200" y="6248400"/>
            <a:ext cx="2895600" cy="457200"/>
          </a:xfrm>
        </p:spPr>
        <p:txBody>
          <a:bodyPr/>
          <a:lstStyle/>
          <a:p>
            <a:pPr>
              <a:defRPr/>
            </a:pPr>
            <a:fld id="{35B59B8F-536F-4313-BE08-576A47A59EB4}" type="slidenum">
              <a:rPr lang="en-US"/>
              <a:pPr>
                <a:defRPr/>
              </a:pPr>
              <a:t>35</a:t>
            </a:fld>
            <a:endParaRPr lang="en-US" dirty="0"/>
          </a:p>
        </p:txBody>
      </p:sp>
      <p:sp>
        <p:nvSpPr>
          <p:cNvPr id="6" name="Snip Diagonal Corner Rectangle 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400" dirty="0" smtClean="0">
                <a:effectLst>
                  <a:outerShdw blurRad="38100" dist="38100" dir="2700000" algn="tl">
                    <a:srgbClr val="000000">
                      <a:alpha val="43137"/>
                    </a:srgbClr>
                  </a:outerShdw>
                </a:effectLst>
              </a:rPr>
              <a:t>Resources </a:t>
            </a:r>
            <a:endParaRPr lang="en-US" sz="4400" dirty="0">
              <a:effectLst>
                <a:outerShdw blurRad="38100" dist="38100" dir="2700000" algn="tl">
                  <a:srgbClr val="000000">
                    <a:alpha val="43137"/>
                  </a:srgbClr>
                </a:outerShdw>
              </a:effectLst>
            </a:endParaRPr>
          </a:p>
        </p:txBody>
      </p:sp>
      <p:sp>
        <p:nvSpPr>
          <p:cNvPr id="43011" name="Content Placeholder 2"/>
          <p:cNvSpPr>
            <a:spLocks noGrp="1"/>
          </p:cNvSpPr>
          <p:nvPr>
            <p:ph idx="1"/>
          </p:nvPr>
        </p:nvSpPr>
        <p:spPr/>
        <p:txBody>
          <a:bodyPr/>
          <a:lstStyle/>
          <a:p>
            <a:pPr eaLnBrk="1" hangingPunct="1"/>
            <a:r>
              <a:rPr lang="en-US" altLang="en-US" smtClean="0"/>
              <a:t>FAFSA.ed.gov </a:t>
            </a:r>
          </a:p>
          <a:p>
            <a:pPr eaLnBrk="1" hangingPunct="1"/>
            <a:r>
              <a:rPr lang="en-US" altLang="en-US" smtClean="0"/>
              <a:t>Federal Student Aid (</a:t>
            </a:r>
            <a:r>
              <a:rPr lang="en-US" altLang="en-US" smtClean="0">
                <a:solidFill>
                  <a:srgbClr val="0000FF"/>
                </a:solidFill>
                <a:hlinkClick r:id="rId3" action="ppaction://hlinksldjump"/>
              </a:rPr>
              <a:t>studentaid.ed.gov</a:t>
            </a:r>
            <a:r>
              <a:rPr lang="en-US" altLang="en-US" smtClean="0"/>
              <a:t>)</a:t>
            </a:r>
          </a:p>
          <a:p>
            <a:pPr eaLnBrk="1" hangingPunct="1"/>
            <a:r>
              <a:rPr lang="en-US" altLang="en-US" smtClean="0"/>
              <a:t>Student Loan Borrower Assistance Project (</a:t>
            </a:r>
            <a:r>
              <a:rPr lang="en-US" altLang="en-US" smtClean="0">
                <a:solidFill>
                  <a:srgbClr val="0000FF"/>
                </a:solidFill>
                <a:hlinkClick r:id="rId4"/>
              </a:rPr>
              <a:t>www.studentloanborrowerassistance.org</a:t>
            </a:r>
            <a:r>
              <a:rPr lang="en-US" altLang="en-US" smtClean="0"/>
              <a:t>)</a:t>
            </a:r>
          </a:p>
          <a:p>
            <a:pPr eaLnBrk="1" hangingPunct="1"/>
            <a:r>
              <a:rPr lang="en-US" altLang="en-US" smtClean="0"/>
              <a:t>Federal Student Loan Consolidation (</a:t>
            </a:r>
            <a:r>
              <a:rPr lang="en-US" altLang="en-US" smtClean="0">
                <a:solidFill>
                  <a:srgbClr val="0000FF"/>
                </a:solidFill>
                <a:hlinkClick r:id="rId5"/>
              </a:rPr>
              <a:t>loanconsolidation.ed.gov</a:t>
            </a:r>
            <a:r>
              <a:rPr lang="en-US" altLang="en-US" smtClean="0"/>
              <a:t>) </a:t>
            </a:r>
          </a:p>
          <a:p>
            <a:pPr eaLnBrk="1" hangingPunct="1"/>
            <a:r>
              <a:rPr lang="en-US" altLang="en-US" smtClean="0"/>
              <a:t>US Department of Education’s Debt Collection Service (</a:t>
            </a:r>
            <a:r>
              <a:rPr lang="en-US" altLang="en-US" smtClean="0">
                <a:hlinkClick r:id="rId6"/>
              </a:rPr>
              <a:t>www.ed.gov/offices/OSFAP/DCS</a:t>
            </a:r>
            <a:r>
              <a:rPr lang="en-US" altLang="en-US" smtClean="0"/>
              <a:t>)  </a:t>
            </a:r>
          </a:p>
          <a:p>
            <a:pPr eaLnBrk="1" hangingPunct="1"/>
            <a:r>
              <a:rPr lang="en-US" altLang="en-US" smtClean="0"/>
              <a:t>FSA Ombudsman (</a:t>
            </a:r>
            <a:r>
              <a:rPr lang="en-US" altLang="en-US" smtClean="0">
                <a:hlinkClick r:id="rId7"/>
              </a:rPr>
              <a:t>www.ombudsman.ed.gov</a:t>
            </a:r>
            <a:r>
              <a:rPr lang="en-US" altLang="en-US" smtClean="0"/>
              <a:t>)</a:t>
            </a:r>
          </a:p>
          <a:p>
            <a:pPr eaLnBrk="1" hangingPunct="1"/>
            <a:r>
              <a:rPr lang="en-US" altLang="en-US" smtClean="0"/>
              <a:t>PSL Ombudsman (</a:t>
            </a:r>
            <a:r>
              <a:rPr lang="en-US" altLang="en-US" smtClean="0">
                <a:solidFill>
                  <a:srgbClr val="0000FF"/>
                </a:solidFill>
                <a:hlinkClick r:id="rId8"/>
              </a:rPr>
              <a:t>www.consumerfinance.gov</a:t>
            </a:r>
            <a:r>
              <a:rPr lang="en-US" altLang="en-US" smtClean="0"/>
              <a:t>)  </a:t>
            </a:r>
          </a:p>
          <a:p>
            <a:pPr eaLnBrk="1" hangingPunct="1"/>
            <a:endParaRPr lang="en-US" alt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 y="36513"/>
            <a:ext cx="9118600" cy="725487"/>
          </a:xfrm>
        </p:spPr>
        <p:txBody>
          <a:bodyPr/>
          <a:lstStyle/>
          <a:p>
            <a:pPr eaLnBrk="1" hangingPunct="1">
              <a:defRPr/>
            </a:pPr>
            <a:r>
              <a:rPr lang="en-US" dirty="0" smtClean="0">
                <a:solidFill>
                  <a:srgbClr val="FF0000"/>
                </a:solidFill>
                <a:effectLst>
                  <a:outerShdw blurRad="38100" dist="38100" dir="2700000" algn="tl">
                    <a:srgbClr val="000000">
                      <a:alpha val="43137"/>
                    </a:srgbClr>
                  </a:outerShdw>
                </a:effectLst>
              </a:rPr>
              <a:t>Most important thing to remember!!!</a:t>
            </a:r>
            <a:br>
              <a:rPr lang="en-US" dirty="0" smtClean="0">
                <a:solidFill>
                  <a:srgbClr val="FF0000"/>
                </a:solidFill>
                <a:effectLst>
                  <a:outerShdw blurRad="38100" dist="38100" dir="2700000" algn="tl">
                    <a:srgbClr val="000000">
                      <a:alpha val="43137"/>
                    </a:srgbClr>
                  </a:outerShdw>
                </a:effectLst>
              </a:rPr>
            </a:br>
            <a:r>
              <a:rPr lang="en-US" dirty="0" smtClean="0">
                <a:solidFill>
                  <a:srgbClr val="FF0000"/>
                </a:solidFill>
                <a:effectLst>
                  <a:outerShdw blurRad="38100" dist="38100" dir="2700000" algn="tl">
                    <a:srgbClr val="000000">
                      <a:alpha val="43137"/>
                    </a:srgbClr>
                  </a:outerShdw>
                </a:effectLst>
              </a:rPr>
              <a:t>	-APPLY FOR SCHOLARSHIPS TO AVOID Loans!!!!!!!!!</a:t>
            </a:r>
            <a:endParaRPr lang="en-US" dirty="0">
              <a:solidFill>
                <a:srgbClr val="FF0000"/>
              </a:solidFill>
              <a:effectLst>
                <a:outerShdw blurRad="38100" dist="38100" dir="2700000" algn="tl">
                  <a:srgbClr val="000000">
                    <a:alpha val="43137"/>
                  </a:srgbClr>
                </a:outerShdw>
              </a:effectLst>
            </a:endParaRPr>
          </a:p>
        </p:txBody>
      </p:sp>
      <p:pic>
        <p:nvPicPr>
          <p:cNvPr id="44035" name="Picture 2" descr="https://encrypted-tbn2.gstatic.com/images?q=tbn:ANd9GcT1eeJdpenO0NITz95CjfiPRudoult5jlAlxYLcjG_-xUww4cL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43000"/>
            <a:ext cx="4506913"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4" descr="https://encrypted-tbn2.gstatic.com/images?q=tbn:ANd9GcSV-6P3bG4DLWraXdtegzZeRLbgn6pQIZUoW8TiMjbXAdO94zFxq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889375"/>
            <a:ext cx="22860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8" descr="https://encrypted-tbn3.gstatic.com/images?q=tbn:ANd9GcR_v3vSPW2RqMyooPBQwVLzIyupBWnfMf4U8fu0zaPhgmYWEU6ll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638800"/>
            <a:ext cx="10191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10" descr="https://encrypted-tbn3.gstatic.com/images?q=tbn:ANd9GcQMqyYfxvzm_IsNvIWwe82IrMHPMNMPcFunMMTjf2GHcuQviZK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8063" y="4122738"/>
            <a:ext cx="13462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12" descr="https://encrypted-tbn0.gstatic.com/images?q=tbn:ANd9GcScjFYl4OnTVh5TajiOuIcgp0XFSgUiFq0LRPdzHBDEoPuLwZF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5410200"/>
            <a:ext cx="44100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14" descr="https://encrypted-tbn2.gstatic.com/images?q=tbn:ANd9GcT0YdLisUUdeyDMrwcjvGWEg-HQ4hHLWCoZ8aILVrAx7HAvnUH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0100" y="1143000"/>
            <a:ext cx="4405313" cy="271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1588" y="0"/>
            <a:ext cx="8304212" cy="838200"/>
          </a:xfrm>
        </p:spPr>
        <p:txBody>
          <a:bodyPr/>
          <a:lstStyle/>
          <a:p>
            <a:pPr eaLnBrk="1" fontAlgn="auto" hangingPunct="1">
              <a:spcAft>
                <a:spcPts val="0"/>
              </a:spcAft>
              <a:buClr>
                <a:schemeClr val="accent6">
                  <a:lumMod val="75000"/>
                </a:schemeClr>
              </a:buClr>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Questions ???????</a:t>
            </a:r>
          </a:p>
        </p:txBody>
      </p:sp>
      <p:sp>
        <p:nvSpPr>
          <p:cNvPr id="41986" name="Rectangle 8"/>
          <p:cNvSpPr>
            <a:spLocks noGrp="1" noChangeArrowheads="1"/>
          </p:cNvSpPr>
          <p:nvPr>
            <p:ph type="sldNum" sz="quarter" idx="12"/>
          </p:nvPr>
        </p:nvSpPr>
        <p:spPr>
          <a:xfrm>
            <a:off x="3124200" y="6248400"/>
            <a:ext cx="2895600" cy="457200"/>
          </a:xfrm>
        </p:spPr>
        <p:txBody>
          <a:bodyPr/>
          <a:lstStyle/>
          <a:p>
            <a:pPr>
              <a:defRPr/>
            </a:pPr>
            <a:fld id="{841AB73E-ED95-4750-B753-FA1400B1B4D3}" type="slidenum">
              <a:rPr lang="en-US"/>
              <a:pPr>
                <a:defRPr/>
              </a:pPr>
              <a:t>38</a:t>
            </a:fld>
            <a:endParaRPr lang="en-US" dirty="0"/>
          </a:p>
        </p:txBody>
      </p:sp>
      <p:sp>
        <p:nvSpPr>
          <p:cNvPr id="5" name="Rectangle 26"/>
          <p:cNvSpPr txBox="1">
            <a:spLocks noChangeArrowheads="1"/>
          </p:cNvSpPr>
          <p:nvPr/>
        </p:nvSpPr>
        <p:spPr bwMode="black">
          <a:xfrm>
            <a:off x="2819400" y="2057400"/>
            <a:ext cx="3733800" cy="1447800"/>
          </a:xfrm>
          <a:prstGeom prst="rect">
            <a:avLst/>
          </a:prstGeom>
          <a:noFill/>
          <a:ln w="9525">
            <a:noFill/>
            <a:miter lim="800000"/>
            <a:headEnd/>
            <a:tailEnd/>
          </a:ln>
          <a:effectLst/>
        </p:spPr>
        <p:txBody>
          <a:bodyPr anchor="ctr"/>
          <a:lstStyle/>
          <a:p>
            <a:pPr>
              <a:lnSpc>
                <a:spcPct val="80000"/>
              </a:lnSpc>
              <a:defRPr/>
            </a:pPr>
            <a:r>
              <a:rPr lang="en-US" sz="2800" kern="0" dirty="0">
                <a:solidFill>
                  <a:schemeClr val="accent1">
                    <a:lumMod val="50000"/>
                  </a:schemeClr>
                </a:solidFill>
                <a:effectLst>
                  <a:outerShdw blurRad="50800" dist="38100" dir="2700000" algn="tl" rotWithShape="0">
                    <a:prstClr val="black">
                      <a:alpha val="40000"/>
                    </a:prstClr>
                  </a:outerShdw>
                </a:effectLst>
                <a:latin typeface="+mj-lt"/>
                <a:ea typeface="+mj-ea"/>
                <a:cs typeface="+mj-cs"/>
              </a:rPr>
              <a:t>Tiffany or Shane  </a:t>
            </a:r>
          </a:p>
        </p:txBody>
      </p:sp>
      <p:sp>
        <p:nvSpPr>
          <p:cNvPr id="7" name="Snip Diagonal Corner Rectangle 6"/>
          <p:cNvSpPr/>
          <p:nvPr/>
        </p:nvSpPr>
        <p:spPr>
          <a:xfrm>
            <a:off x="76200" y="88265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D2092260-62A0-43EB-8EB0-9F7792567987}" type="slidenum">
              <a:rPr lang="en-US"/>
              <a:pPr>
                <a:defRPr/>
              </a:pPr>
              <a:t>4</a:t>
            </a:fld>
            <a:endParaRPr lang="en-US" dirty="0"/>
          </a:p>
        </p:txBody>
      </p:sp>
      <p:sp>
        <p:nvSpPr>
          <p:cNvPr id="6" name="Rectangle 2"/>
          <p:cNvSpPr txBox="1">
            <a:spLocks noChangeArrowheads="1"/>
          </p:cNvSpPr>
          <p:nvPr/>
        </p:nvSpPr>
        <p:spPr>
          <a:xfrm>
            <a:off x="0" y="0"/>
            <a:ext cx="8382000" cy="1143000"/>
          </a:xfrm>
          <a:prstGeom prst="rect">
            <a:avLst/>
          </a:prstGeom>
          <a:effectLst/>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Terminology</a:t>
            </a:r>
          </a:p>
        </p:txBody>
      </p:sp>
      <p:sp>
        <p:nvSpPr>
          <p:cNvPr id="8" name="Snip Diagonal Corner Rectangle 7"/>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10" name="Rectangle 3"/>
          <p:cNvSpPr txBox="1">
            <a:spLocks noChangeArrowheads="1"/>
          </p:cNvSpPr>
          <p:nvPr/>
        </p:nvSpPr>
        <p:spPr>
          <a:xfrm>
            <a:off x="457200" y="1004888"/>
            <a:ext cx="8305800" cy="4100512"/>
          </a:xfrm>
          <a:prstGeom prst="rect">
            <a:avLst/>
          </a:prstGeom>
          <a:ln>
            <a:solidFill>
              <a:schemeClr val="accent1"/>
            </a:solidFill>
          </a:ln>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buFont typeface="Arial" pitchFamily="34" charset="0"/>
              <a:buChar char="•"/>
              <a:defRPr/>
            </a:pPr>
            <a:r>
              <a:rPr lang="en-US" sz="2600" dirty="0" smtClean="0">
                <a:effectLst>
                  <a:outerShdw blurRad="50800" dist="38100" dir="2700000" algn="tl" rotWithShape="0">
                    <a:prstClr val="black">
                      <a:alpha val="40000"/>
                    </a:prstClr>
                  </a:outerShdw>
                </a:effectLst>
              </a:rPr>
              <a:t>  Free Application for Federal Student Aid = FAFSA</a:t>
            </a:r>
          </a:p>
          <a:p>
            <a:pPr>
              <a:buFont typeface="Arial" pitchFamily="34" charset="0"/>
              <a:buChar char="•"/>
              <a:defRPr/>
            </a:pPr>
            <a:r>
              <a:rPr lang="en-US" sz="2600" dirty="0" smtClean="0">
                <a:effectLst>
                  <a:outerShdw blurRad="50800" dist="38100" dir="2700000" algn="tl" rotWithShape="0">
                    <a:prstClr val="black">
                      <a:alpha val="40000"/>
                    </a:prstClr>
                  </a:outerShdw>
                </a:effectLst>
              </a:rPr>
              <a:t>Cost of Attendance = </a:t>
            </a:r>
            <a:r>
              <a:rPr lang="en-US" sz="1500" dirty="0"/>
              <a:t>The student's </a:t>
            </a:r>
            <a:r>
              <a:rPr lang="en-US" sz="1500" dirty="0" smtClean="0"/>
              <a:t>Cost Of Attendance includes </a:t>
            </a:r>
            <a:r>
              <a:rPr lang="en-US" sz="1500" dirty="0"/>
              <a:t>tuition, fees, and standard allocation designed to cover reasonable living expenses while attending school. The cost of attendance is determined by the school using guidelines established by federal regulations. (also known as Cost of Education or Student Budget</a:t>
            </a:r>
            <a:r>
              <a:rPr lang="en-US" sz="1500" dirty="0" smtClean="0"/>
              <a:t>)</a:t>
            </a:r>
          </a:p>
          <a:p>
            <a:pPr>
              <a:buFont typeface="Arial" pitchFamily="34" charset="0"/>
              <a:buChar char="•"/>
              <a:defRPr/>
            </a:pPr>
            <a:r>
              <a:rPr lang="en-US" sz="2600" dirty="0" smtClean="0">
                <a:effectLst>
                  <a:outerShdw blurRad="50800" dist="38100" dir="2700000" algn="tl" rotWithShape="0">
                    <a:prstClr val="black">
                      <a:alpha val="40000"/>
                    </a:prstClr>
                  </a:outerShdw>
                </a:effectLst>
              </a:rPr>
              <a:t>  FAO </a:t>
            </a:r>
            <a:r>
              <a:rPr lang="en-US" sz="2600" dirty="0">
                <a:effectLst>
                  <a:outerShdw blurRad="50800" dist="38100" dir="2700000" algn="tl" rotWithShape="0">
                    <a:prstClr val="black">
                      <a:alpha val="40000"/>
                    </a:prstClr>
                  </a:outerShdw>
                </a:effectLst>
              </a:rPr>
              <a:t>= </a:t>
            </a:r>
            <a:r>
              <a:rPr lang="en-US" sz="1500" dirty="0" smtClean="0"/>
              <a:t>Financial Aid Office</a:t>
            </a:r>
          </a:p>
          <a:p>
            <a:pPr>
              <a:buFont typeface="Arial" pitchFamily="34" charset="0"/>
              <a:buChar char="•"/>
              <a:defRPr/>
            </a:pPr>
            <a:r>
              <a:rPr lang="en-US" sz="1600" dirty="0"/>
              <a:t> </a:t>
            </a:r>
            <a:r>
              <a:rPr lang="en-US" sz="2600" b="1" i="1" dirty="0">
                <a:effectLst>
                  <a:outerShdw blurRad="38100" dist="38100" dir="2700000" algn="tl">
                    <a:srgbClr val="000000">
                      <a:alpha val="43137"/>
                    </a:srgbClr>
                  </a:outerShdw>
                </a:effectLst>
              </a:rPr>
              <a:t>Unmet need</a:t>
            </a:r>
            <a:r>
              <a:rPr lang="en-US" sz="2600" i="1" dirty="0">
                <a:effectLst>
                  <a:outerShdw blurRad="38100" dist="38100" dir="2700000" algn="tl">
                    <a:srgbClr val="000000">
                      <a:alpha val="43137"/>
                    </a:srgbClr>
                  </a:outerShdw>
                </a:effectLst>
              </a:rPr>
              <a:t>: </a:t>
            </a:r>
            <a:r>
              <a:rPr lang="en-US" sz="1600" dirty="0"/>
              <a:t>Any need that remains after aid has been awarded.</a:t>
            </a:r>
            <a:endParaRPr lang="en-US" sz="1600" dirty="0" smtClean="0"/>
          </a:p>
          <a:p>
            <a:pPr marL="45720" indent="0">
              <a:buFont typeface="Georgia" pitchFamily="18" charset="0"/>
              <a:buNone/>
              <a:defRPr/>
            </a:pPr>
            <a:endParaRPr lang="en-US" sz="2600" dirty="0">
              <a:effectLst>
                <a:outerShdw blurRad="50800" dist="38100" dir="2700000" algn="tl" rotWithShape="0">
                  <a:prstClr val="black">
                    <a:alpha val="40000"/>
                  </a:prstClr>
                </a:outerShdw>
              </a:effectLst>
            </a:endParaRPr>
          </a:p>
          <a:p>
            <a:pPr marL="45720" indent="0">
              <a:buFont typeface="Georgia" pitchFamily="18" charset="0"/>
              <a:buNone/>
              <a:defRPr/>
            </a:pPr>
            <a:endParaRPr lang="en-US" sz="2600" dirty="0" smtClean="0">
              <a:effectLst>
                <a:outerShdw blurRad="50800" dist="38100" dir="2700000" algn="tl" rotWithShape="0">
                  <a:prstClr val="black">
                    <a:alpha val="40000"/>
                  </a:prstClr>
                </a:outerShdw>
              </a:effectLst>
            </a:endParaRPr>
          </a:p>
          <a:p>
            <a:pPr marL="45720" indent="0">
              <a:buFont typeface="Georgia" pitchFamily="18" charset="0"/>
              <a:buNone/>
              <a:defRPr/>
            </a:pPr>
            <a:endParaRPr lang="en-US" sz="2600" dirty="0" smtClean="0">
              <a:effectLst>
                <a:outerShdw blurRad="50800" dist="38100" dir="2700000" algn="tl" rotWithShape="0">
                  <a:prstClr val="black">
                    <a:alpha val="40000"/>
                  </a:prstClr>
                </a:outerShdw>
              </a:effectLst>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B11942B2-AB27-46B2-B46B-0ECF978E58B3}" type="slidenum">
              <a:rPr lang="en-US"/>
              <a:pPr>
                <a:defRPr/>
              </a:pPr>
              <a:t>5</a:t>
            </a:fld>
            <a:endParaRPr lang="en-US" dirty="0"/>
          </a:p>
        </p:txBody>
      </p:sp>
      <p:sp>
        <p:nvSpPr>
          <p:cNvPr id="6" name="Rectangle 2"/>
          <p:cNvSpPr txBox="1">
            <a:spLocks noChangeArrowheads="1"/>
          </p:cNvSpPr>
          <p:nvPr/>
        </p:nvSpPr>
        <p:spPr>
          <a:xfrm>
            <a:off x="0" y="0"/>
            <a:ext cx="8382000" cy="1143000"/>
          </a:xfrm>
          <a:prstGeom prst="rect">
            <a:avLst/>
          </a:prstGeom>
          <a:effectLst/>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Federal Loans</a:t>
            </a:r>
          </a:p>
        </p:txBody>
      </p:sp>
      <p:sp>
        <p:nvSpPr>
          <p:cNvPr id="8" name="Snip Diagonal Corner Rectangle 7"/>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pic>
        <p:nvPicPr>
          <p:cNvPr id="11269" name="Picture 6" descr="https://encrypted-tbn2.gstatic.com/images?q=tbn:ANd9GcSCv4wmaBDeZ4ChqzZVZA591LVZ8f1V2OWp33Po1uK5_Y5yuGA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295400"/>
            <a:ext cx="502920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1370F1FD-7365-4D5F-B5FA-DD08FF115BE2}" type="slidenum">
              <a:rPr lang="en-US"/>
              <a:pPr>
                <a:defRPr/>
              </a:pPr>
              <a:t>6</a:t>
            </a:fld>
            <a:endParaRPr lang="en-US" dirty="0"/>
          </a:p>
        </p:txBody>
      </p:sp>
      <p:sp>
        <p:nvSpPr>
          <p:cNvPr id="6" name="Rectangle 2"/>
          <p:cNvSpPr txBox="1">
            <a:spLocks noChangeArrowheads="1"/>
          </p:cNvSpPr>
          <p:nvPr/>
        </p:nvSpPr>
        <p:spPr>
          <a:xfrm>
            <a:off x="0" y="0"/>
            <a:ext cx="8382000" cy="1143000"/>
          </a:xfrm>
          <a:prstGeom prst="rect">
            <a:avLst/>
          </a:prstGeom>
          <a:effectLst/>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sz="4300" dirty="0" smtClean="0">
                <a:effectLst>
                  <a:outerShdw blurRad="50800" dist="38100" dir="2700000" algn="tl" rotWithShape="0">
                    <a:prstClr val="black">
                      <a:alpha val="40000"/>
                    </a:prstClr>
                  </a:outerShdw>
                  <a:reflection blurRad="6350" stA="55000" endA="300" endPos="45500" dir="5400000" sy="-100000" algn="bl" rotWithShape="0"/>
                </a:effectLst>
              </a:rPr>
              <a:t>Background</a:t>
            </a:r>
          </a:p>
        </p:txBody>
      </p:sp>
      <p:sp>
        <p:nvSpPr>
          <p:cNvPr id="8" name="Snip Diagonal Corner Rectangle 7"/>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10" name="Rectangle 3"/>
          <p:cNvSpPr txBox="1">
            <a:spLocks noChangeArrowheads="1"/>
          </p:cNvSpPr>
          <p:nvPr/>
        </p:nvSpPr>
        <p:spPr>
          <a:xfrm>
            <a:off x="152400" y="1008063"/>
            <a:ext cx="8839200" cy="4021137"/>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buFont typeface="Arial" pitchFamily="34" charset="0"/>
              <a:buChar char="•"/>
              <a:defRPr/>
            </a:pPr>
            <a:r>
              <a:rPr lang="en-US" sz="2600" dirty="0" smtClean="0">
                <a:effectLst>
                  <a:outerShdw blurRad="50800" dist="38100" dir="2700000" algn="tl" rotWithShape="0">
                    <a:prstClr val="black">
                      <a:alpha val="40000"/>
                    </a:prstClr>
                  </a:outerShdw>
                </a:effectLst>
              </a:rPr>
              <a:t>  On January 1, 2011, total US educational debt</a:t>
            </a:r>
            <a:br>
              <a:rPr lang="en-US" sz="2600" dirty="0" smtClean="0">
                <a:effectLst>
                  <a:outerShdw blurRad="50800" dist="38100" dir="2700000" algn="tl" rotWithShape="0">
                    <a:prstClr val="black">
                      <a:alpha val="40000"/>
                    </a:prstClr>
                  </a:outerShdw>
                </a:effectLst>
              </a:rPr>
            </a:br>
            <a:r>
              <a:rPr lang="en-US" sz="2600" dirty="0" smtClean="0">
                <a:effectLst>
                  <a:outerShdw blurRad="50800" dist="38100" dir="2700000" algn="tl" rotWithShape="0">
                    <a:prstClr val="black">
                      <a:alpha val="40000"/>
                    </a:prstClr>
                  </a:outerShdw>
                </a:effectLst>
              </a:rPr>
              <a:t>	stood at </a:t>
            </a:r>
            <a:r>
              <a:rPr lang="en-US" sz="2800" dirty="0"/>
              <a:t> $1.08 </a:t>
            </a:r>
            <a:r>
              <a:rPr lang="en-US" sz="2800" dirty="0" smtClean="0"/>
              <a:t>trillion.</a:t>
            </a:r>
            <a:r>
              <a:rPr lang="en-US" sz="2600" dirty="0" smtClean="0">
                <a:effectLst>
                  <a:outerShdw blurRad="50800" dist="38100" dir="2700000" algn="tl" rotWithShape="0">
                    <a:prstClr val="black">
                      <a:alpha val="40000"/>
                    </a:prstClr>
                  </a:outerShdw>
                </a:effectLst>
              </a:rPr>
              <a:t/>
            </a:r>
            <a:br>
              <a:rPr lang="en-US" sz="2600" dirty="0" smtClean="0">
                <a:effectLst>
                  <a:outerShdw blurRad="50800" dist="38100" dir="2700000" algn="tl" rotWithShape="0">
                    <a:prstClr val="black">
                      <a:alpha val="40000"/>
                    </a:prstClr>
                  </a:outerShdw>
                </a:effectLst>
              </a:rPr>
            </a:br>
            <a:r>
              <a:rPr lang="en-US" sz="2600" dirty="0" smtClean="0">
                <a:effectLst>
                  <a:outerShdw blurRad="50800" dist="38100" dir="2700000" algn="tl" rotWithShape="0">
                    <a:prstClr val="black">
                      <a:alpha val="40000"/>
                    </a:prstClr>
                  </a:outerShdw>
                </a:effectLst>
              </a:rPr>
              <a:t/>
            </a:r>
            <a:br>
              <a:rPr lang="en-US" sz="2600" dirty="0" smtClean="0">
                <a:effectLst>
                  <a:outerShdw blurRad="50800" dist="38100" dir="2700000" algn="tl" rotWithShape="0">
                    <a:prstClr val="black">
                      <a:alpha val="40000"/>
                    </a:prstClr>
                  </a:outerShdw>
                </a:effectLst>
              </a:rPr>
            </a:br>
            <a:r>
              <a:rPr lang="en-US" sz="2800" dirty="0">
                <a:effectLst>
                  <a:outerShdw blurRad="38100" dist="38100" dir="2700000" algn="tl">
                    <a:srgbClr val="000000">
                      <a:alpha val="43137"/>
                    </a:srgbClr>
                  </a:outerShdw>
                </a:effectLst>
              </a:rPr>
              <a:t>The average cost of a Bachelor’s degree at a private college or university is $45,000, according to The College Board’s </a:t>
            </a:r>
            <a:r>
              <a:rPr lang="en-US" sz="2800" dirty="0">
                <a:effectLst>
                  <a:outerShdw blurRad="38100" dist="38100" dir="2700000" algn="tl">
                    <a:srgbClr val="000000">
                      <a:alpha val="43137"/>
                    </a:srgbClr>
                  </a:outerShdw>
                </a:effectLst>
                <a:hlinkClick r:id="rId3"/>
              </a:rPr>
              <a:t>Trends in Higher Education</a:t>
            </a:r>
            <a:r>
              <a:rPr lang="en-US" sz="2800" dirty="0">
                <a:effectLst>
                  <a:outerShdw blurRad="38100" dist="38100" dir="2700000" algn="tl">
                    <a:srgbClr val="000000">
                      <a:alpha val="43137"/>
                    </a:srgbClr>
                  </a:outerShdw>
                </a:effectLst>
              </a:rPr>
              <a:t>.  </a:t>
            </a:r>
            <a:r>
              <a:rPr lang="en-US" sz="2600" dirty="0" smtClean="0">
                <a:effectLst>
                  <a:outerShdw blurRad="38100" dist="38100" dir="2700000" algn="tl" rotWithShape="0">
                    <a:srgbClr val="000000">
                      <a:alpha val="43137"/>
                    </a:srgbClr>
                  </a:outerShdw>
                </a:effectLst>
              </a:rPr>
              <a:t>	 </a:t>
            </a:r>
          </a:p>
          <a:p>
            <a:pPr>
              <a:buFont typeface="Arial" pitchFamily="34" charset="0"/>
              <a:buChar char="•"/>
              <a:defRPr/>
            </a:pPr>
            <a:endParaRPr lang="en-US" sz="2400" dirty="0" smtClean="0">
              <a:effectLst>
                <a:outerShdw blurRad="38100" dist="38100" dir="2700000" algn="tl" rotWithShape="0">
                  <a:srgbClr val="000000">
                    <a:alpha val="43137"/>
                  </a:srgbClr>
                </a:outerShdw>
              </a:effectLst>
            </a:endParaRPr>
          </a:p>
          <a:p>
            <a:pPr>
              <a:buFont typeface="Arial" pitchFamily="34" charset="0"/>
              <a:buChar char="•"/>
              <a:defRPr/>
            </a:pPr>
            <a:r>
              <a:rPr lang="en-US" sz="2400" dirty="0">
                <a:effectLst>
                  <a:outerShdw blurRad="38100" dist="38100" dir="2700000" algn="tl">
                    <a:srgbClr val="000000">
                      <a:alpha val="43137"/>
                    </a:srgbClr>
                  </a:outerShdw>
                </a:effectLst>
              </a:rPr>
              <a:t>Of the nearly 20 million Americans who attend college each year, about 12 million borrow, according to the Almanac of Higher Education. Estimates show that the average four-year graduate accumulates $26,000 to $29,000 in loans, and some leave college with debt totaling in the six figures.</a:t>
            </a:r>
            <a:endParaRPr lang="en-US" sz="2400" dirty="0" smtClean="0">
              <a:effectLst>
                <a:outerShdw blurRad="38100" dist="38100" dir="2700000" algn="tl">
                  <a:srgbClr val="000000">
                    <a:alpha val="43137"/>
                  </a:srgbClr>
                </a:outerShdw>
              </a:effectLst>
            </a:endParaRPr>
          </a:p>
          <a:p>
            <a:pPr marL="45720" indent="0">
              <a:buFont typeface="Georgia" pitchFamily="18" charset="0"/>
              <a:buNone/>
              <a:defRPr/>
            </a:pPr>
            <a:endParaRPr lang="en-US" sz="2600" dirty="0" smtClean="0">
              <a:effectLst>
                <a:outerShdw blurRad="50800" dist="38100" dir="2700000" algn="tl" rotWithShape="0">
                  <a:prstClr val="black">
                    <a:alpha val="40000"/>
                  </a:prstClr>
                </a:outerShdw>
              </a:effectLst>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93A008F2-ECFF-47EF-8385-B2E1FC27089D}" type="slidenum">
              <a:rPr lang="en-US"/>
              <a:pPr>
                <a:defRPr/>
              </a:pPr>
              <a:t>7</a:t>
            </a:fld>
            <a:endParaRPr lang="en-US" dirty="0"/>
          </a:p>
        </p:txBody>
      </p:sp>
      <p:sp>
        <p:nvSpPr>
          <p:cNvPr id="13" name="Oval 12"/>
          <p:cNvSpPr/>
          <p:nvPr/>
        </p:nvSpPr>
        <p:spPr>
          <a:xfrm>
            <a:off x="2886075" y="1524000"/>
            <a:ext cx="287655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Eligibility</a:t>
            </a:r>
          </a:p>
        </p:txBody>
      </p:sp>
      <p:sp>
        <p:nvSpPr>
          <p:cNvPr id="15" name="Rectangle 2"/>
          <p:cNvSpPr txBox="1">
            <a:spLocks noChangeArrowheads="1"/>
          </p:cNvSpPr>
          <p:nvPr/>
        </p:nvSpPr>
        <p:spPr>
          <a:xfrm>
            <a:off x="0" y="0"/>
            <a:ext cx="8382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smtClean="0">
                <a:effectLst>
                  <a:outerShdw blurRad="50800" dist="38100" dir="2700000" algn="tl" rotWithShape="0">
                    <a:prstClr val="black">
                      <a:alpha val="40000"/>
                    </a:prstClr>
                  </a:outerShdw>
                  <a:reflection blurRad="6350" stA="55000" endA="300" endPos="45500" dir="5400000" sy="-100000" algn="bl" rotWithShape="0"/>
                </a:effectLst>
              </a:rPr>
              <a:t>Lifecycle of a Direct Loan</a:t>
            </a:r>
            <a:endParaRPr lang="en-US" dirty="0" smtClean="0">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16" name="Snip Diagonal Corner Rectangle 1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13318" name="TextBox 2"/>
          <p:cNvSpPr txBox="1">
            <a:spLocks noChangeArrowheads="1"/>
          </p:cNvSpPr>
          <p:nvPr/>
        </p:nvSpPr>
        <p:spPr bwMode="auto">
          <a:xfrm>
            <a:off x="1684338" y="2963863"/>
            <a:ext cx="52800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Font typeface="Arial" pitchFamily="34"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lgn="ctr">
              <a:spcBef>
                <a:spcPct val="0"/>
              </a:spcBef>
              <a:buFontTx/>
              <a:buNone/>
            </a:pPr>
            <a:r>
              <a:rPr lang="en-US" altLang="en-US" sz="2400" b="0">
                <a:latin typeface="Arial" pitchFamily="34" charset="0"/>
              </a:rPr>
              <a:t>Determined by combining:</a:t>
            </a:r>
          </a:p>
          <a:p>
            <a:pPr algn="ctr">
              <a:spcBef>
                <a:spcPct val="0"/>
              </a:spcBef>
              <a:buFontTx/>
              <a:buNone/>
            </a:pPr>
            <a:r>
              <a:rPr lang="en-US" altLang="en-US" sz="2400" b="0">
                <a:latin typeface="Arial" pitchFamily="34" charset="0"/>
              </a:rPr>
              <a:t>     Information &amp; awards from FAFSA</a:t>
            </a:r>
          </a:p>
          <a:p>
            <a:pPr algn="ctr">
              <a:spcBef>
                <a:spcPct val="0"/>
              </a:spcBef>
              <a:buFontTx/>
              <a:buNone/>
            </a:pPr>
            <a:r>
              <a:rPr lang="en-US" altLang="en-US" sz="2400" b="0">
                <a:latin typeface="Arial" pitchFamily="34" charset="0"/>
              </a:rPr>
              <a:t>     Other awards &amp; payments</a:t>
            </a:r>
          </a:p>
          <a:p>
            <a:pPr algn="ctr">
              <a:spcBef>
                <a:spcPct val="0"/>
              </a:spcBef>
              <a:buFontTx/>
              <a:buNone/>
            </a:pPr>
            <a:endParaRPr lang="en-US" altLang="en-US" sz="2400" b="0">
              <a:latin typeface="Arial" pitchFamily="34" charset="0"/>
            </a:endParaRPr>
          </a:p>
          <a:p>
            <a:pPr algn="ctr">
              <a:spcBef>
                <a:spcPct val="0"/>
              </a:spcBef>
              <a:buFontTx/>
              <a:buNone/>
            </a:pPr>
            <a:r>
              <a:rPr lang="en-US" altLang="en-US" sz="2400" b="0">
                <a:latin typeface="Arial" pitchFamily="34" charset="0"/>
              </a:rPr>
              <a:t>Limited by the Cost of Attendance</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6CB59ED0-4366-41F5-9FE6-DE3C145B1777}" type="slidenum">
              <a:rPr lang="en-US"/>
              <a:pPr>
                <a:defRPr/>
              </a:pPr>
              <a:t>8</a:t>
            </a:fld>
            <a:endParaRPr lang="en-US" dirty="0"/>
          </a:p>
        </p:txBody>
      </p:sp>
      <p:sp>
        <p:nvSpPr>
          <p:cNvPr id="3" name="Arc 2"/>
          <p:cNvSpPr/>
          <p:nvPr/>
        </p:nvSpPr>
        <p:spPr>
          <a:xfrm>
            <a:off x="4819650" y="2209800"/>
            <a:ext cx="1819275" cy="2438400"/>
          </a:xfrm>
          <a:prstGeom prst="arc">
            <a:avLst>
              <a:gd name="adj1" fmla="val 16190331"/>
              <a:gd name="adj2" fmla="val 2"/>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12" name="Oval 11"/>
          <p:cNvSpPr/>
          <p:nvPr/>
        </p:nvSpPr>
        <p:spPr>
          <a:xfrm>
            <a:off x="5124450" y="3376613"/>
            <a:ext cx="2876550" cy="1066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Origination</a:t>
            </a:r>
          </a:p>
        </p:txBody>
      </p:sp>
      <p:sp>
        <p:nvSpPr>
          <p:cNvPr id="13" name="Oval 12"/>
          <p:cNvSpPr/>
          <p:nvPr/>
        </p:nvSpPr>
        <p:spPr>
          <a:xfrm>
            <a:off x="2886075" y="1676400"/>
            <a:ext cx="287655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Eligibility</a:t>
            </a:r>
          </a:p>
        </p:txBody>
      </p:sp>
      <p:sp>
        <p:nvSpPr>
          <p:cNvPr id="15" name="Rectangle 2"/>
          <p:cNvSpPr txBox="1">
            <a:spLocks noChangeArrowheads="1"/>
          </p:cNvSpPr>
          <p:nvPr/>
        </p:nvSpPr>
        <p:spPr>
          <a:xfrm>
            <a:off x="0" y="0"/>
            <a:ext cx="8382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dirty="0" smtClean="0">
                <a:effectLst>
                  <a:outerShdw blurRad="50800" dist="38100" dir="2700000" algn="tl" rotWithShape="0">
                    <a:prstClr val="black">
                      <a:alpha val="40000"/>
                    </a:prstClr>
                  </a:outerShdw>
                  <a:reflection blurRad="6350" stA="55000" endA="300" endPos="45500" dir="5400000" sy="-100000" algn="bl" rotWithShape="0"/>
                </a:effectLst>
              </a:rPr>
              <a:t>Lifecycle of a Direct Loan</a:t>
            </a:r>
          </a:p>
        </p:txBody>
      </p:sp>
      <p:sp>
        <p:nvSpPr>
          <p:cNvPr id="16" name="Snip Diagonal Corner Rectangle 1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39943" name="TextBox 7"/>
          <p:cNvSpPr txBox="1">
            <a:spLocks noChangeArrowheads="1"/>
          </p:cNvSpPr>
          <p:nvPr/>
        </p:nvSpPr>
        <p:spPr bwMode="auto">
          <a:xfrm>
            <a:off x="334963" y="3198813"/>
            <a:ext cx="43894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r>
              <a:rPr lang="en-US" altLang="en-US" dirty="0" smtClean="0">
                <a:effectLst>
                  <a:outerShdw blurRad="38100" dist="38100" dir="2700000" algn="tl">
                    <a:srgbClr val="000000">
                      <a:alpha val="43137"/>
                    </a:srgbClr>
                  </a:outerShdw>
                </a:effectLst>
                <a:latin typeface="+mn-lt"/>
              </a:rPr>
              <a:t>DLs are sent to the Dept. of Ed.  </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p:txBody>
          <a:bodyPr/>
          <a:lstStyle/>
          <a:p>
            <a:pPr>
              <a:defRPr/>
            </a:pPr>
            <a:fld id="{73D20431-1666-4D3D-8DFD-5C306744D268}" type="slidenum">
              <a:rPr lang="en-US"/>
              <a:pPr>
                <a:defRPr/>
              </a:pPr>
              <a:t>9</a:t>
            </a:fld>
            <a:endParaRPr lang="en-US" dirty="0"/>
          </a:p>
        </p:txBody>
      </p:sp>
      <p:sp>
        <p:nvSpPr>
          <p:cNvPr id="3" name="Arc 2"/>
          <p:cNvSpPr/>
          <p:nvPr/>
        </p:nvSpPr>
        <p:spPr>
          <a:xfrm>
            <a:off x="4819650" y="2209800"/>
            <a:ext cx="1819275" cy="2438400"/>
          </a:xfrm>
          <a:prstGeom prst="arc">
            <a:avLst>
              <a:gd name="adj1" fmla="val 16190331"/>
              <a:gd name="adj2" fmla="val 2"/>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5" name="Arc 4"/>
          <p:cNvSpPr/>
          <p:nvPr/>
        </p:nvSpPr>
        <p:spPr>
          <a:xfrm rot="5400000">
            <a:off x="4900613" y="3643313"/>
            <a:ext cx="1905000" cy="1600200"/>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11" name="Oval 10"/>
          <p:cNvSpPr/>
          <p:nvPr/>
        </p:nvSpPr>
        <p:spPr>
          <a:xfrm>
            <a:off x="2828925" y="4876800"/>
            <a:ext cx="3038475" cy="10668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Disbursement</a:t>
            </a:r>
          </a:p>
        </p:txBody>
      </p:sp>
      <p:sp>
        <p:nvSpPr>
          <p:cNvPr id="12" name="Oval 11"/>
          <p:cNvSpPr/>
          <p:nvPr/>
        </p:nvSpPr>
        <p:spPr>
          <a:xfrm>
            <a:off x="5124450" y="3376613"/>
            <a:ext cx="2876550" cy="1066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Origination</a:t>
            </a:r>
          </a:p>
        </p:txBody>
      </p:sp>
      <p:sp>
        <p:nvSpPr>
          <p:cNvPr id="13" name="Oval 12"/>
          <p:cNvSpPr/>
          <p:nvPr/>
        </p:nvSpPr>
        <p:spPr>
          <a:xfrm>
            <a:off x="2886075" y="1676400"/>
            <a:ext cx="287655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b="1" dirty="0"/>
              <a:t>Eligibility</a:t>
            </a:r>
          </a:p>
        </p:txBody>
      </p:sp>
      <p:sp>
        <p:nvSpPr>
          <p:cNvPr id="15" name="Rectangle 2"/>
          <p:cNvSpPr txBox="1">
            <a:spLocks noChangeArrowheads="1"/>
          </p:cNvSpPr>
          <p:nvPr/>
        </p:nvSpPr>
        <p:spPr>
          <a:xfrm>
            <a:off x="0" y="0"/>
            <a:ext cx="8382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defRPr/>
            </a:pPr>
            <a:r>
              <a:rPr lang="en-US" smtClean="0">
                <a:effectLst>
                  <a:outerShdw blurRad="50800" dist="38100" dir="2700000" algn="tl" rotWithShape="0">
                    <a:prstClr val="black">
                      <a:alpha val="40000"/>
                    </a:prstClr>
                  </a:outerShdw>
                  <a:reflection blurRad="6350" stA="55000" endA="300" endPos="45500" dir="5400000" sy="-100000" algn="bl" rotWithShape="0"/>
                </a:effectLst>
              </a:rPr>
              <a:t>Lifecycle of a Direct Loan</a:t>
            </a:r>
            <a:endParaRPr lang="en-US" dirty="0" smtClean="0">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16" name="Snip Diagonal Corner Rectangle 15"/>
          <p:cNvSpPr/>
          <p:nvPr/>
        </p:nvSpPr>
        <p:spPr>
          <a:xfrm>
            <a:off x="1066800" y="914400"/>
            <a:ext cx="7162800" cy="76200"/>
          </a:xfrm>
          <a:prstGeom prst="snip2Diag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15370" name="TextBox 9"/>
          <p:cNvSpPr txBox="1">
            <a:spLocks noChangeArrowheads="1"/>
          </p:cNvSpPr>
          <p:nvPr/>
        </p:nvSpPr>
        <p:spPr bwMode="auto">
          <a:xfrm>
            <a:off x="339725" y="2890838"/>
            <a:ext cx="44799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Font typeface="Arial" pitchFamily="34"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lgn="ctr">
              <a:spcBef>
                <a:spcPct val="0"/>
              </a:spcBef>
              <a:buFontTx/>
              <a:buNone/>
            </a:pPr>
            <a:r>
              <a:rPr lang="en-US" altLang="en-US" sz="2400" b="0">
                <a:latin typeface="Arial" pitchFamily="34" charset="0"/>
              </a:rPr>
              <a:t>Funds transmit from </a:t>
            </a:r>
          </a:p>
          <a:p>
            <a:pPr algn="ctr">
              <a:spcBef>
                <a:spcPct val="0"/>
              </a:spcBef>
              <a:buFontTx/>
              <a:buNone/>
            </a:pPr>
            <a:r>
              <a:rPr lang="en-US" altLang="en-US" sz="2400" b="0">
                <a:latin typeface="Arial" pitchFamily="34" charset="0"/>
              </a:rPr>
              <a:t>    DoEd to school on appointed</a:t>
            </a:r>
          </a:p>
          <a:p>
            <a:pPr algn="ctr">
              <a:spcBef>
                <a:spcPct val="0"/>
              </a:spcBef>
              <a:buFontTx/>
              <a:buNone/>
            </a:pPr>
            <a:r>
              <a:rPr lang="en-US" altLang="en-US" sz="2400" b="0">
                <a:latin typeface="Arial" pitchFamily="34" charset="0"/>
              </a:rPr>
              <a:t>    disbursement day</a:t>
            </a:r>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3438</TotalTime>
  <Words>949</Words>
  <Application>Microsoft Office PowerPoint</Application>
  <PresentationFormat>On-screen Show (4:3)</PresentationFormat>
  <Paragraphs>309</Paragraphs>
  <Slides>38</Slides>
  <Notes>37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50" baseType="lpstr">
      <vt:lpstr>Arial</vt:lpstr>
      <vt:lpstr>ＭＳ Ｐゴシック</vt:lpstr>
      <vt:lpstr>Franklin Gothic Medium</vt:lpstr>
      <vt:lpstr>Franklin Gothic Book</vt:lpstr>
      <vt:lpstr>Wingdings</vt:lpstr>
      <vt:lpstr>ATC Sea Breeze</vt:lpstr>
      <vt:lpstr>Georgia</vt:lpstr>
      <vt:lpstr>Times New Roman</vt:lpstr>
      <vt:lpstr>Verdana</vt:lpstr>
      <vt:lpstr>Arial Black</vt:lpstr>
      <vt:lpstr>Angles</vt:lpstr>
      <vt:lpstr>Microsoft Excel Chart</vt:lpstr>
      <vt:lpstr>PowerPoint Presentation</vt:lpstr>
      <vt:lpstr>PowerPoint Presentation</vt:lpstr>
      <vt:lpstr>Student Loans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Loan Counseling</vt:lpstr>
      <vt:lpstr>Promissory Note</vt:lpstr>
      <vt:lpstr>Federal Loan Types</vt:lpstr>
      <vt:lpstr>Federal Perkins Loan</vt:lpstr>
      <vt:lpstr>Federal Parent Plus Loan</vt:lpstr>
      <vt:lpstr>Federal Graduate Plus Loan</vt:lpstr>
      <vt:lpstr>Federal Direct Loan</vt:lpstr>
      <vt:lpstr>Direct Loans: Sub vs. Unsub</vt:lpstr>
      <vt:lpstr>Need vs non-Need</vt:lpstr>
      <vt:lpstr>DL loan limits</vt:lpstr>
      <vt:lpstr>Interest Rates &amp; Fees</vt:lpstr>
      <vt:lpstr>Federal Consolidation Loan</vt:lpstr>
      <vt:lpstr>PowerPoint Presentation</vt:lpstr>
      <vt:lpstr>Repayment of Federal Loans</vt:lpstr>
      <vt:lpstr>Repayment of Federal Loans</vt:lpstr>
      <vt:lpstr>Repayment of Federal Loans</vt:lpstr>
      <vt:lpstr>Ways to Repay Federal Loans</vt:lpstr>
      <vt:lpstr>Deferments </vt:lpstr>
      <vt:lpstr>Forbearances</vt:lpstr>
      <vt:lpstr>Default</vt:lpstr>
      <vt:lpstr>Private (Alternative) Loans </vt:lpstr>
      <vt:lpstr>PowerPoint Presentation</vt:lpstr>
      <vt:lpstr>PowerPoint Presentation</vt:lpstr>
      <vt:lpstr>PowerPoint Presentation</vt:lpstr>
      <vt:lpstr>Repayment of Private Loans</vt:lpstr>
      <vt:lpstr>Resources </vt:lpstr>
      <vt:lpstr>Most important thing to remember!!!  -APPLY FOR SCHOLARSHIPS TO AVOID Loans!!!!!!!!!</vt:lpstr>
      <vt:lpstr>Questions ???????</vt:lpstr>
    </vt:vector>
  </TitlesOfParts>
  <Company>Help Desk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Help Desk</dc:creator>
  <cp:lastModifiedBy>PETE STIFFARM</cp:lastModifiedBy>
  <cp:revision>230</cp:revision>
  <cp:lastPrinted>2011-02-25T18:49:07Z</cp:lastPrinted>
  <dcterms:created xsi:type="dcterms:W3CDTF">2007-10-04T17:57:35Z</dcterms:created>
  <dcterms:modified xsi:type="dcterms:W3CDTF">2015-05-07T19:31:26Z</dcterms:modified>
</cp:coreProperties>
</file>